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421" r:id="rId2"/>
    <p:sldId id="443" r:id="rId3"/>
    <p:sldId id="445" r:id="rId4"/>
    <p:sldId id="446" r:id="rId5"/>
    <p:sldId id="447" r:id="rId6"/>
    <p:sldId id="448" r:id="rId7"/>
    <p:sldId id="451" r:id="rId8"/>
    <p:sldId id="450" r:id="rId9"/>
    <p:sldId id="441" r:id="rId10"/>
    <p:sldId id="444" r:id="rId11"/>
    <p:sldId id="453" r:id="rId12"/>
    <p:sldId id="454" r:id="rId13"/>
    <p:sldId id="455" r:id="rId14"/>
    <p:sldId id="456" r:id="rId15"/>
    <p:sldId id="458" r:id="rId16"/>
    <p:sldId id="459" r:id="rId17"/>
    <p:sldId id="460" r:id="rId18"/>
    <p:sldId id="461" r:id="rId19"/>
    <p:sldId id="462" r:id="rId20"/>
    <p:sldId id="463" r:id="rId21"/>
    <p:sldId id="465" r:id="rId22"/>
    <p:sldId id="466" r:id="rId23"/>
    <p:sldId id="464" r:id="rId24"/>
    <p:sldId id="469" r:id="rId25"/>
    <p:sldId id="470" r:id="rId26"/>
    <p:sldId id="471" r:id="rId27"/>
    <p:sldId id="473" r:id="rId28"/>
    <p:sldId id="468" r:id="rId29"/>
    <p:sldId id="474" r:id="rId30"/>
    <p:sldId id="475" r:id="rId31"/>
    <p:sldId id="476" r:id="rId32"/>
    <p:sldId id="442" r:id="rId33"/>
    <p:sldId id="433" r:id="rId34"/>
    <p:sldId id="434" r:id="rId35"/>
    <p:sldId id="435" r:id="rId36"/>
    <p:sldId id="436" r:id="rId37"/>
    <p:sldId id="437" r:id="rId38"/>
    <p:sldId id="438" r:id="rId3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FFFF99"/>
    <a:srgbClr val="FF9933"/>
    <a:srgbClr val="D9D9D9"/>
    <a:srgbClr val="E7F4BE"/>
    <a:srgbClr val="CCCC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47615" autoAdjust="0"/>
  </p:normalViewPr>
  <p:slideViewPr>
    <p:cSldViewPr>
      <p:cViewPr varScale="1">
        <p:scale>
          <a:sx n="67" d="100"/>
          <a:sy n="67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9FBA4859-73B5-488B-BB24-F58F6306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1F529FE-D620-46C3-85AB-7D3BFC9B5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3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http://graphics.cs.williams.edu/courses/cs371/f14/reading/implicit.pdf</a:t>
            </a:r>
          </a:p>
          <a:p>
            <a:endParaRPr lang="en-US" dirty="0" smtClean="0"/>
          </a:p>
          <a:p>
            <a:r>
              <a:rPr lang="en-US" dirty="0" smtClean="0"/>
              <a:t>http://www.iquilezles.org/www/material/nvscene2008/rwwtt.pdf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https://www.shadertoy.com/view/Xds3zN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Integration of scattering in participating media such as fog.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 step size is huge, it could miss convex geometry too.</a:t>
            </a:r>
          </a:p>
          <a:p>
            <a:endParaRPr lang="en-US" dirty="0" smtClean="0"/>
          </a:p>
          <a:p>
            <a:r>
              <a:rPr lang="en-US" dirty="0" smtClean="0"/>
              <a:t>Ray hits surface: linear in the distance to the surface.</a:t>
            </a:r>
            <a:r>
              <a:rPr lang="en-US" baseline="0" dirty="0" smtClean="0"/>
              <a:t>  Ray misses: linear in the maximum distance.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g(t) = 0</a:t>
            </a:r>
            <a:r>
              <a:rPr lang="en-US" baseline="0" dirty="0" smtClean="0"/>
              <a:t> at the surface (and g(t) &gt; 0 at ray origin, and g is continuous).  h(X) provides more to allow sphere tracing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23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4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4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0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Code: https://github.com/virtualglobebook/OpenGlobe/tree/master/Source/Scene/Globes/RayCasted/Shaders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6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Shaded by number of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0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3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1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d1 and d2 are distances returned from the distance functions.</a:t>
            </a:r>
          </a:p>
          <a:p>
            <a:endParaRPr lang="en-US" dirty="0" smtClean="0"/>
          </a:p>
          <a:p>
            <a:r>
              <a:rPr lang="en-US" dirty="0" smtClean="0"/>
              <a:t>c is count.  primitive() is any distance function or composite of distance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 gradient with numerical differentiation.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93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4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Bottom of Page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5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 final project – now it is</a:t>
            </a:r>
            <a:r>
              <a:rPr lang="en-US" baseline="0" dirty="0" smtClean="0"/>
              <a:t> a one week project.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Demo: http://www.iamnop.com/raymarch/</a:t>
            </a:r>
          </a:p>
          <a:p>
            <a:endParaRPr lang="en-US" baseline="0" dirty="0" smtClean="0"/>
          </a:p>
          <a:p>
            <a:r>
              <a:rPr lang="en-US" dirty="0" smtClean="0"/>
              <a:t>http://nopjia.blogspot.com/2012/04/final-deliverables.html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7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https://www.shadertoy.com/new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---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void </a:t>
            </a:r>
            <a:r>
              <a:rPr lang="en-US" dirty="0" err="1" smtClean="0"/>
              <a:t>mainImage</a:t>
            </a:r>
            <a:r>
              <a:rPr lang="en-US" dirty="0" smtClean="0"/>
              <a:t>( out vec4 </a:t>
            </a:r>
            <a:r>
              <a:rPr lang="en-US" dirty="0" err="1" smtClean="0"/>
              <a:t>fragColor</a:t>
            </a:r>
            <a:r>
              <a:rPr lang="en-US" dirty="0" smtClean="0"/>
              <a:t>, in vec2 </a:t>
            </a:r>
            <a:r>
              <a:rPr lang="en-US" dirty="0" err="1" smtClean="0"/>
              <a:t>fragCoord</a:t>
            </a:r>
            <a:r>
              <a:rPr lang="en-US" dirty="0" smtClean="0"/>
              <a:t> )</a:t>
            </a:r>
          </a:p>
          <a:p>
            <a:pPr eaLnBrk="1" hangingPunct="1"/>
            <a:r>
              <a:rPr lang="en-US" dirty="0" smtClean="0"/>
              <a:t>{</a:t>
            </a:r>
          </a:p>
          <a:p>
            <a:pPr eaLnBrk="1" hangingPunct="1"/>
            <a:r>
              <a:rPr lang="en-US" dirty="0" smtClean="0"/>
              <a:t>    vec2 </a:t>
            </a:r>
            <a:r>
              <a:rPr lang="en-US" dirty="0" err="1" smtClean="0"/>
              <a:t>uv</a:t>
            </a:r>
            <a:r>
              <a:rPr lang="en-US" dirty="0" smtClean="0"/>
              <a:t> = </a:t>
            </a:r>
            <a:r>
              <a:rPr lang="en-US" dirty="0" err="1" smtClean="0"/>
              <a:t>fragCoord.xy</a:t>
            </a:r>
            <a:r>
              <a:rPr lang="en-US" dirty="0" smtClean="0"/>
              <a:t> / 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fragColor</a:t>
            </a:r>
            <a:r>
              <a:rPr lang="en-US" dirty="0" smtClean="0"/>
              <a:t> = texture2D(iChannel0, </a:t>
            </a:r>
            <a:r>
              <a:rPr lang="en-US" dirty="0" err="1" smtClean="0"/>
              <a:t>uv</a:t>
            </a:r>
            <a:r>
              <a:rPr lang="en-US" dirty="0" smtClean="0"/>
              <a:t>);</a:t>
            </a:r>
          </a:p>
          <a:p>
            <a:pPr eaLnBrk="1" hangingPunct="1"/>
            <a:r>
              <a:rPr lang="en-US" dirty="0" smtClean="0"/>
              <a:t>}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986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Code: https://github.com/virtualglobebook/OpenGlobe/tree/master/Source/Scene/Terrain/RayCastedTerrainTile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5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code is a trimmed down version of </a:t>
            </a:r>
            <a:r>
              <a:rPr lang="en-US" dirty="0" err="1" smtClean="0"/>
              <a:t>iq’s</a:t>
            </a:r>
            <a:r>
              <a:rPr lang="en-US" dirty="0" smtClean="0"/>
              <a:t> reference, https://www.shadertoy.com/view/Xds3zN.</a:t>
            </a:r>
            <a:r>
              <a:rPr lang="en-US" baseline="0" dirty="0" smtClean="0"/>
              <a:t>  Copy and paste it into </a:t>
            </a:r>
            <a:r>
              <a:rPr lang="en-US" baseline="0" dirty="0" err="1" smtClean="0"/>
              <a:t>ShaderToy</a:t>
            </a:r>
            <a:r>
              <a:rPr lang="en-US" baseline="0" dirty="0" smtClean="0"/>
              <a:t>: https://www.shadertoy.com/new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// Created by </a:t>
            </a:r>
            <a:r>
              <a:rPr lang="en-US" dirty="0" err="1" smtClean="0"/>
              <a:t>inigo</a:t>
            </a:r>
            <a:r>
              <a:rPr lang="en-US" dirty="0" smtClean="0"/>
              <a:t> </a:t>
            </a:r>
            <a:r>
              <a:rPr lang="en-US" dirty="0" err="1" smtClean="0"/>
              <a:t>quilez</a:t>
            </a:r>
            <a:r>
              <a:rPr lang="en-US" dirty="0" smtClean="0"/>
              <a:t> - </a:t>
            </a:r>
            <a:r>
              <a:rPr lang="en-US" dirty="0" err="1" smtClean="0"/>
              <a:t>iq</a:t>
            </a:r>
            <a:r>
              <a:rPr lang="en-US" dirty="0" smtClean="0"/>
              <a:t>/2013</a:t>
            </a:r>
          </a:p>
          <a:p>
            <a:r>
              <a:rPr lang="en-US" dirty="0" smtClean="0"/>
              <a:t>// License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-</a:t>
            </a:r>
            <a:r>
              <a:rPr lang="en-US" dirty="0" err="1" smtClean="0"/>
              <a:t>ShareAlike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r>
              <a:rPr lang="en-US" dirty="0" smtClean="0"/>
              <a:t>// A list of </a:t>
            </a:r>
            <a:r>
              <a:rPr lang="en-US" dirty="0" err="1" smtClean="0"/>
              <a:t>usefull</a:t>
            </a:r>
            <a:r>
              <a:rPr lang="en-US" dirty="0" smtClean="0"/>
              <a:t> distance function to simple primitives, and an example on how to </a:t>
            </a:r>
          </a:p>
          <a:p>
            <a:r>
              <a:rPr lang="en-US" dirty="0" smtClean="0"/>
              <a:t>// do some interesting </a:t>
            </a:r>
            <a:r>
              <a:rPr lang="en-US" dirty="0" err="1" smtClean="0"/>
              <a:t>boolean</a:t>
            </a:r>
            <a:r>
              <a:rPr lang="en-US" dirty="0" smtClean="0"/>
              <a:t> operations, repetition and displacement.</a:t>
            </a:r>
          </a:p>
          <a:p>
            <a:r>
              <a:rPr lang="en-US" dirty="0" smtClean="0"/>
              <a:t>//</a:t>
            </a:r>
          </a:p>
          <a:p>
            <a:r>
              <a:rPr lang="en-US" dirty="0" smtClean="0"/>
              <a:t>// More info here: http://www.iquilezles.org/www/articles/distfunctions/distfunctions.htm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sdSphere</a:t>
            </a:r>
            <a:r>
              <a:rPr lang="en-US" dirty="0" smtClean="0"/>
              <a:t>( vec3 p, float s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length(p)-s;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map(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vec2( </a:t>
            </a:r>
            <a:r>
              <a:rPr lang="en-US" dirty="0" err="1" smtClean="0"/>
              <a:t>sdSphere</a:t>
            </a:r>
            <a:r>
              <a:rPr lang="en-US" dirty="0" smtClean="0"/>
              <a:t>( pos-vec3( 0.0,0.25, 0.0), 0.25 ), 46.9 );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castRay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tmin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tmax</a:t>
            </a:r>
            <a:r>
              <a:rPr lang="en-US" dirty="0" smtClean="0"/>
              <a:t> = 20.0;</a:t>
            </a:r>
          </a:p>
          <a:p>
            <a:r>
              <a:rPr lang="en-US" dirty="0" smtClean="0"/>
              <a:t>    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float precis = 0.002;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tmin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-1.0;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&lt;50;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vec2 res = map( </a:t>
            </a:r>
            <a:r>
              <a:rPr lang="en-US" dirty="0" err="1" smtClean="0"/>
              <a:t>ro+rd</a:t>
            </a:r>
            <a:r>
              <a:rPr lang="en-US" dirty="0" smtClean="0"/>
              <a:t>*t );</a:t>
            </a:r>
          </a:p>
          <a:p>
            <a:r>
              <a:rPr lang="en-US" dirty="0" smtClean="0"/>
              <a:t>        if( </a:t>
            </a:r>
            <a:r>
              <a:rPr lang="en-US" dirty="0" err="1" smtClean="0"/>
              <a:t>res.x</a:t>
            </a:r>
            <a:r>
              <a:rPr lang="en-US" dirty="0" smtClean="0"/>
              <a:t>&lt;precis || t&gt;</a:t>
            </a:r>
            <a:r>
              <a:rPr lang="en-US" dirty="0" err="1" smtClean="0"/>
              <a:t>tmax</a:t>
            </a:r>
            <a:r>
              <a:rPr lang="en-US" dirty="0" smtClean="0"/>
              <a:t> ) break;</a:t>
            </a:r>
          </a:p>
          <a:p>
            <a:r>
              <a:rPr lang="en-US" dirty="0" smtClean="0"/>
              <a:t>        t +=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if( t&gt;</a:t>
            </a:r>
            <a:r>
              <a:rPr lang="en-US" dirty="0" err="1" smtClean="0"/>
              <a:t>tmax</a:t>
            </a:r>
            <a:r>
              <a:rPr lang="en-US" dirty="0" smtClean="0"/>
              <a:t> ) m=-1.0;</a:t>
            </a:r>
          </a:p>
          <a:p>
            <a:r>
              <a:rPr lang="en-US" dirty="0" smtClean="0"/>
              <a:t>    return vec2( t, m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render(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 </a:t>
            </a:r>
          </a:p>
          <a:p>
            <a:r>
              <a:rPr lang="en-US" dirty="0" smtClean="0"/>
              <a:t>    vec3 col = vec3(0.8, 0.9, 1.0); // Sky color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castRay</a:t>
            </a:r>
            <a:r>
              <a:rPr lang="en-US" dirty="0" smtClean="0"/>
              <a:t>(</a:t>
            </a:r>
            <a:r>
              <a:rPr lang="en-US" dirty="0" err="1" smtClean="0"/>
              <a:t>ro,rd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if( m&gt;-0.5 )  // Ray intersects a surface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col = vec3(1.0); // Sphere color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return vec3( clamp(col,0.0,1.0)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mat3 </a:t>
            </a:r>
            <a:r>
              <a:rPr lang="en-US" dirty="0" err="1" smtClean="0"/>
              <a:t>setCamera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ta, float </a:t>
            </a:r>
            <a:r>
              <a:rPr lang="en-US" dirty="0" err="1" smtClean="0"/>
              <a:t>cr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cw</a:t>
            </a:r>
            <a:r>
              <a:rPr lang="en-US" dirty="0" smtClean="0"/>
              <a:t> = normalize(ta-</a:t>
            </a:r>
            <a:r>
              <a:rPr lang="en-US" dirty="0" err="1" smtClean="0"/>
              <a:t>ro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cp</a:t>
            </a:r>
            <a:r>
              <a:rPr lang="en-US" dirty="0" smtClean="0"/>
              <a:t> = vec3(sin(</a:t>
            </a:r>
            <a:r>
              <a:rPr lang="en-US" dirty="0" err="1" smtClean="0"/>
              <a:t>cr</a:t>
            </a:r>
            <a:r>
              <a:rPr lang="en-US" dirty="0" smtClean="0"/>
              <a:t>), cos(</a:t>
            </a:r>
            <a:r>
              <a:rPr lang="en-US" dirty="0" err="1" smtClean="0"/>
              <a:t>cr</a:t>
            </a:r>
            <a:r>
              <a:rPr lang="en-US" dirty="0" smtClean="0"/>
              <a:t>),0.0);</a:t>
            </a:r>
          </a:p>
          <a:p>
            <a:r>
              <a:rPr lang="en-US" dirty="0" smtClean="0"/>
              <a:t>    vec3 cu = normalize( cross(</a:t>
            </a:r>
            <a:r>
              <a:rPr lang="en-US" dirty="0" err="1" smtClean="0"/>
              <a:t>cw,cp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cv = normalize( cross(</a:t>
            </a:r>
            <a:r>
              <a:rPr lang="en-US" dirty="0" err="1" smtClean="0"/>
              <a:t>cu,cw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return mat3( cu, cv, </a:t>
            </a:r>
            <a:r>
              <a:rPr lang="en-US" dirty="0" err="1" smtClean="0"/>
              <a:t>cw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void </a:t>
            </a:r>
            <a:r>
              <a:rPr lang="en-US" dirty="0" err="1" smtClean="0"/>
              <a:t>mainImage</a:t>
            </a:r>
            <a:r>
              <a:rPr lang="en-US" dirty="0" smtClean="0"/>
              <a:t>( out vec4 </a:t>
            </a:r>
            <a:r>
              <a:rPr lang="en-US" dirty="0" err="1" smtClean="0"/>
              <a:t>fragColor</a:t>
            </a:r>
            <a:r>
              <a:rPr lang="en-US" dirty="0" smtClean="0"/>
              <a:t>, in vec2 </a:t>
            </a:r>
            <a:r>
              <a:rPr lang="en-US" dirty="0" err="1" smtClean="0"/>
              <a:t>fragCoord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q = </a:t>
            </a:r>
            <a:r>
              <a:rPr lang="en-US" dirty="0" err="1" smtClean="0"/>
              <a:t>fragCoord.xy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p = -1.0+2.0*q;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p.x</a:t>
            </a:r>
            <a:r>
              <a:rPr lang="en-US" dirty="0" smtClean="0"/>
              <a:t> *= </a:t>
            </a:r>
            <a:r>
              <a:rPr lang="en-US" dirty="0" err="1" smtClean="0"/>
              <a:t>iResolution.x</a:t>
            </a:r>
            <a:r>
              <a:rPr lang="en-US" dirty="0" smtClean="0"/>
              <a:t>/</a:t>
            </a:r>
            <a:r>
              <a:rPr lang="en-US" dirty="0" err="1" smtClean="0"/>
              <a:t>iResolution.y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</a:t>
            </a:r>
            <a:r>
              <a:rPr lang="en-US" dirty="0" err="1" smtClean="0"/>
              <a:t>mo</a:t>
            </a:r>
            <a:r>
              <a:rPr lang="en-US" dirty="0" smtClean="0"/>
              <a:t> = </a:t>
            </a:r>
            <a:r>
              <a:rPr lang="en-US" dirty="0" err="1" smtClean="0"/>
              <a:t>iMouse.xy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 </a:t>
            </a:r>
          </a:p>
          <a:p>
            <a:r>
              <a:rPr lang="en-US" dirty="0" smtClean="0"/>
              <a:t>    float time = 15.0 + </a:t>
            </a:r>
            <a:r>
              <a:rPr lang="en-US" dirty="0" err="1" smtClean="0"/>
              <a:t>iGlobalTime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// camera	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ro</a:t>
            </a:r>
            <a:r>
              <a:rPr lang="en-US" dirty="0" smtClean="0"/>
              <a:t> = vec3( -0.5+3.5*cos(0.1*time + 6.0*</a:t>
            </a:r>
            <a:r>
              <a:rPr lang="en-US" dirty="0" err="1" smtClean="0"/>
              <a:t>mo.x</a:t>
            </a:r>
            <a:r>
              <a:rPr lang="en-US" dirty="0" smtClean="0"/>
              <a:t>), 1.0 + 2.0*</a:t>
            </a:r>
            <a:r>
              <a:rPr lang="en-US" dirty="0" err="1" smtClean="0"/>
              <a:t>mo.y</a:t>
            </a:r>
            <a:r>
              <a:rPr lang="en-US" dirty="0" smtClean="0"/>
              <a:t>, 0.5 + 3.5*sin(0.1*time + 6.0*</a:t>
            </a:r>
            <a:r>
              <a:rPr lang="en-US" dirty="0" err="1" smtClean="0"/>
              <a:t>mo.x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ta = vec3( -0.5, -0.4, 0.5 );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   // camera-to-world transformation</a:t>
            </a:r>
          </a:p>
          <a:p>
            <a:r>
              <a:rPr lang="en-US" dirty="0" smtClean="0"/>
              <a:t>    mat3 ca = </a:t>
            </a:r>
            <a:r>
              <a:rPr lang="en-US" dirty="0" err="1" smtClean="0"/>
              <a:t>setCamera</a:t>
            </a:r>
            <a:r>
              <a:rPr lang="en-US" dirty="0" smtClean="0"/>
              <a:t>( </a:t>
            </a:r>
            <a:r>
              <a:rPr lang="en-US" dirty="0" err="1" smtClean="0"/>
              <a:t>ro</a:t>
            </a:r>
            <a:r>
              <a:rPr lang="en-US" dirty="0" smtClean="0"/>
              <a:t>, ta, 0.0 );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// ray direction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rd</a:t>
            </a:r>
            <a:r>
              <a:rPr lang="en-US" dirty="0" smtClean="0"/>
              <a:t> = ca * normalize( vec3(p.xy,2.0) );</a:t>
            </a:r>
          </a:p>
          <a:p>
            <a:endParaRPr lang="en-US" dirty="0" smtClean="0"/>
          </a:p>
          <a:p>
            <a:r>
              <a:rPr lang="en-US" dirty="0" smtClean="0"/>
              <a:t>    // render	</a:t>
            </a:r>
          </a:p>
          <a:p>
            <a:r>
              <a:rPr lang="en-US" dirty="0" smtClean="0"/>
              <a:t>    vec3 col = render( </a:t>
            </a:r>
            <a:r>
              <a:rPr lang="en-US" dirty="0" err="1" smtClean="0"/>
              <a:t>ro</a:t>
            </a:r>
            <a:r>
              <a:rPr lang="en-US" dirty="0" smtClean="0"/>
              <a:t>, </a:t>
            </a:r>
            <a:r>
              <a:rPr lang="en-US" dirty="0" err="1" smtClean="0"/>
              <a:t>rd</a:t>
            </a:r>
            <a:r>
              <a:rPr lang="en-US" dirty="0" smtClean="0"/>
              <a:t> );</a:t>
            </a:r>
          </a:p>
          <a:p>
            <a:endParaRPr lang="en-US" dirty="0" smtClean="0"/>
          </a:p>
          <a:p>
            <a:r>
              <a:rPr lang="en-US" dirty="0" smtClean="0"/>
              <a:t>    col = pow( col, vec3(0.4545) ); // Gamma correct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fragColor</a:t>
            </a:r>
            <a:r>
              <a:rPr lang="en-US" dirty="0" smtClean="0"/>
              <a:t>=vec4( col, 1.0 );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9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code is a trimmed down version of </a:t>
            </a:r>
            <a:r>
              <a:rPr lang="en-US" dirty="0" err="1" smtClean="0"/>
              <a:t>iq’s</a:t>
            </a:r>
            <a:r>
              <a:rPr lang="en-US" dirty="0" smtClean="0"/>
              <a:t> reference, https://www.shadertoy.com/view/Xds3zN.</a:t>
            </a:r>
            <a:r>
              <a:rPr lang="en-US" baseline="0" dirty="0" smtClean="0"/>
              <a:t>  Copy and paste it into </a:t>
            </a:r>
            <a:r>
              <a:rPr lang="en-US" baseline="0" dirty="0" err="1" smtClean="0"/>
              <a:t>ShaderToy</a:t>
            </a:r>
            <a:r>
              <a:rPr lang="en-US" baseline="0" dirty="0" smtClean="0"/>
              <a:t>: https://www.shadertoy.com/new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// Created by </a:t>
            </a:r>
            <a:r>
              <a:rPr lang="en-US" dirty="0" err="1" smtClean="0"/>
              <a:t>inigo</a:t>
            </a:r>
            <a:r>
              <a:rPr lang="en-US" dirty="0" smtClean="0"/>
              <a:t> </a:t>
            </a:r>
            <a:r>
              <a:rPr lang="en-US" dirty="0" err="1" smtClean="0"/>
              <a:t>quilez</a:t>
            </a:r>
            <a:r>
              <a:rPr lang="en-US" dirty="0" smtClean="0"/>
              <a:t> - </a:t>
            </a:r>
            <a:r>
              <a:rPr lang="en-US" dirty="0" err="1" smtClean="0"/>
              <a:t>iq</a:t>
            </a:r>
            <a:r>
              <a:rPr lang="en-US" dirty="0" smtClean="0"/>
              <a:t>/2013</a:t>
            </a:r>
          </a:p>
          <a:p>
            <a:r>
              <a:rPr lang="en-US" dirty="0" smtClean="0"/>
              <a:t>// License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-</a:t>
            </a:r>
            <a:r>
              <a:rPr lang="en-US" dirty="0" err="1" smtClean="0"/>
              <a:t>ShareAlike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r>
              <a:rPr lang="en-US" dirty="0" smtClean="0"/>
              <a:t>// A list of </a:t>
            </a:r>
            <a:r>
              <a:rPr lang="en-US" dirty="0" err="1" smtClean="0"/>
              <a:t>usefull</a:t>
            </a:r>
            <a:r>
              <a:rPr lang="en-US" dirty="0" smtClean="0"/>
              <a:t> distance function to simple primitives, and an example on how to </a:t>
            </a:r>
          </a:p>
          <a:p>
            <a:r>
              <a:rPr lang="en-US" dirty="0" smtClean="0"/>
              <a:t>// do some interesting </a:t>
            </a:r>
            <a:r>
              <a:rPr lang="en-US" dirty="0" err="1" smtClean="0"/>
              <a:t>boolean</a:t>
            </a:r>
            <a:r>
              <a:rPr lang="en-US" dirty="0" smtClean="0"/>
              <a:t> operations, repetition and displacement.</a:t>
            </a:r>
          </a:p>
          <a:p>
            <a:r>
              <a:rPr lang="en-US" dirty="0" smtClean="0"/>
              <a:t>//</a:t>
            </a:r>
          </a:p>
          <a:p>
            <a:r>
              <a:rPr lang="en-US" dirty="0" smtClean="0"/>
              <a:t>// More info here: http://www.iquilezles.org/www/articles/distfunctions/distfunctions.htm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sdPlane</a:t>
            </a:r>
            <a:r>
              <a:rPr lang="en-US" dirty="0" smtClean="0"/>
              <a:t>( vec3 p )</a:t>
            </a:r>
          </a:p>
          <a:p>
            <a:r>
              <a:rPr lang="en-US" dirty="0" smtClean="0"/>
              <a:t>{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return </a:t>
            </a:r>
            <a:r>
              <a:rPr lang="en-US" dirty="0" err="1" smtClean="0"/>
              <a:t>p.y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sdSphere</a:t>
            </a:r>
            <a:r>
              <a:rPr lang="en-US" dirty="0" smtClean="0"/>
              <a:t>( vec3 p, float s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length(p)-s;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opU</a:t>
            </a:r>
            <a:r>
              <a:rPr lang="en-US" dirty="0" smtClean="0"/>
              <a:t>( vec2 d1, vec2 d2 )</a:t>
            </a:r>
          </a:p>
          <a:p>
            <a:r>
              <a:rPr lang="en-US" dirty="0" smtClean="0"/>
              <a:t>{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return (d1.x&lt;d2.x) ? d1 : d2;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map(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opU</a:t>
            </a:r>
            <a:r>
              <a:rPr lang="en-US" dirty="0" smtClean="0"/>
              <a:t>( vec2( </a:t>
            </a:r>
            <a:r>
              <a:rPr lang="en-US" dirty="0" err="1" smtClean="0"/>
              <a:t>sdPlane</a:t>
            </a:r>
            <a:r>
              <a:rPr lang="en-US" dirty="0" smtClean="0"/>
              <a:t>(     </a:t>
            </a:r>
            <a:r>
              <a:rPr lang="en-US" dirty="0" err="1" smtClean="0"/>
              <a:t>pos</a:t>
            </a:r>
            <a:r>
              <a:rPr lang="en-US" dirty="0" smtClean="0"/>
              <a:t>), 1.0 ),</a:t>
            </a:r>
          </a:p>
          <a:p>
            <a:r>
              <a:rPr lang="en-US" dirty="0" smtClean="0"/>
              <a:t>	            vec2( </a:t>
            </a:r>
            <a:r>
              <a:rPr lang="en-US" dirty="0" err="1" smtClean="0"/>
              <a:t>sdSphere</a:t>
            </a:r>
            <a:r>
              <a:rPr lang="en-US" dirty="0" smtClean="0"/>
              <a:t>(    pos-vec3( 0.0,0.25, 0.0), 0.25 ), 46.9 ) );</a:t>
            </a:r>
          </a:p>
          <a:p>
            <a:r>
              <a:rPr lang="en-US" dirty="0" smtClean="0"/>
              <a:t>    return res;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castRay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tmin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tmax</a:t>
            </a:r>
            <a:r>
              <a:rPr lang="en-US" dirty="0" smtClean="0"/>
              <a:t> = 20.0;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float precis = 0.002;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tmin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-1.0;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&lt;50;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vec2 res = map( </a:t>
            </a:r>
            <a:r>
              <a:rPr lang="en-US" dirty="0" err="1" smtClean="0"/>
              <a:t>ro+rd</a:t>
            </a:r>
            <a:r>
              <a:rPr lang="en-US" dirty="0" smtClean="0"/>
              <a:t>*t );</a:t>
            </a:r>
          </a:p>
          <a:p>
            <a:r>
              <a:rPr lang="en-US" dirty="0" smtClean="0"/>
              <a:t>        if( </a:t>
            </a:r>
            <a:r>
              <a:rPr lang="en-US" dirty="0" err="1" smtClean="0"/>
              <a:t>res.x</a:t>
            </a:r>
            <a:r>
              <a:rPr lang="en-US" dirty="0" smtClean="0"/>
              <a:t>&lt;precis || t&gt;</a:t>
            </a:r>
            <a:r>
              <a:rPr lang="en-US" dirty="0" err="1" smtClean="0"/>
              <a:t>tmax</a:t>
            </a:r>
            <a:r>
              <a:rPr lang="en-US" dirty="0" smtClean="0"/>
              <a:t> ) break;</a:t>
            </a:r>
          </a:p>
          <a:p>
            <a:r>
              <a:rPr lang="en-US" dirty="0" smtClean="0"/>
              <a:t>        t +=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if( t&gt;</a:t>
            </a:r>
            <a:r>
              <a:rPr lang="en-US" dirty="0" err="1" smtClean="0"/>
              <a:t>tmax</a:t>
            </a:r>
            <a:r>
              <a:rPr lang="en-US" dirty="0" smtClean="0"/>
              <a:t> ) m=-1.0;</a:t>
            </a:r>
          </a:p>
          <a:p>
            <a:r>
              <a:rPr lang="en-US" dirty="0" smtClean="0"/>
              <a:t>    return vec2( t, m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render(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 </a:t>
            </a:r>
          </a:p>
          <a:p>
            <a:r>
              <a:rPr lang="en-US" dirty="0" smtClean="0"/>
              <a:t>    vec3 col = vec3(0.8, 0.9, 1.0); // Sky color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castRay</a:t>
            </a:r>
            <a:r>
              <a:rPr lang="en-US" dirty="0" smtClean="0"/>
              <a:t>(</a:t>
            </a:r>
            <a:r>
              <a:rPr lang="en-US" dirty="0" err="1" smtClean="0"/>
              <a:t>ro,rd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if( m&gt;-0.5 )  // Ray intersects a surface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pos</a:t>
            </a:r>
            <a:r>
              <a:rPr lang="en-US" dirty="0" smtClean="0"/>
              <a:t> = </a:t>
            </a:r>
            <a:r>
              <a:rPr lang="en-US" dirty="0" err="1" smtClean="0"/>
              <a:t>ro</a:t>
            </a:r>
            <a:r>
              <a:rPr lang="en-US" dirty="0" smtClean="0"/>
              <a:t> + t*</a:t>
            </a:r>
            <a:r>
              <a:rPr lang="en-US" dirty="0" err="1" smtClean="0"/>
              <a:t>rd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// material        </a:t>
            </a:r>
          </a:p>
          <a:p>
            <a:r>
              <a:rPr lang="en-US" dirty="0" smtClean="0"/>
              <a:t>        col = 0.45 + 0.3*sin( vec3(0.05,0.08,0.10)*(m-1.0) );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return vec3( clamp(col,0.0,1.0)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mat3 </a:t>
            </a:r>
            <a:r>
              <a:rPr lang="en-US" dirty="0" err="1" smtClean="0"/>
              <a:t>setCamera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ta, float </a:t>
            </a:r>
            <a:r>
              <a:rPr lang="en-US" dirty="0" err="1" smtClean="0"/>
              <a:t>cr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cw</a:t>
            </a:r>
            <a:r>
              <a:rPr lang="en-US" dirty="0" smtClean="0"/>
              <a:t> = normalize(ta-</a:t>
            </a:r>
            <a:r>
              <a:rPr lang="en-US" dirty="0" err="1" smtClean="0"/>
              <a:t>ro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cp</a:t>
            </a:r>
            <a:r>
              <a:rPr lang="en-US" dirty="0" smtClean="0"/>
              <a:t> = vec3(sin(</a:t>
            </a:r>
            <a:r>
              <a:rPr lang="en-US" dirty="0" err="1" smtClean="0"/>
              <a:t>cr</a:t>
            </a:r>
            <a:r>
              <a:rPr lang="en-US" dirty="0" smtClean="0"/>
              <a:t>), cos(</a:t>
            </a:r>
            <a:r>
              <a:rPr lang="en-US" dirty="0" err="1" smtClean="0"/>
              <a:t>cr</a:t>
            </a:r>
            <a:r>
              <a:rPr lang="en-US" dirty="0" smtClean="0"/>
              <a:t>),0.0);</a:t>
            </a:r>
          </a:p>
          <a:p>
            <a:r>
              <a:rPr lang="en-US" dirty="0" smtClean="0"/>
              <a:t>    vec3 cu = normalize( cross(</a:t>
            </a:r>
            <a:r>
              <a:rPr lang="en-US" dirty="0" err="1" smtClean="0"/>
              <a:t>cw,cp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cv = normalize( cross(</a:t>
            </a:r>
            <a:r>
              <a:rPr lang="en-US" dirty="0" err="1" smtClean="0"/>
              <a:t>cu,cw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return mat3( cu, cv, </a:t>
            </a:r>
            <a:r>
              <a:rPr lang="en-US" dirty="0" err="1" smtClean="0"/>
              <a:t>cw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void </a:t>
            </a:r>
            <a:r>
              <a:rPr lang="en-US" dirty="0" err="1" smtClean="0"/>
              <a:t>mainImage</a:t>
            </a:r>
            <a:r>
              <a:rPr lang="en-US" dirty="0" smtClean="0"/>
              <a:t>( out vec4 </a:t>
            </a:r>
            <a:r>
              <a:rPr lang="en-US" dirty="0" err="1" smtClean="0"/>
              <a:t>fragColor</a:t>
            </a:r>
            <a:r>
              <a:rPr lang="en-US" dirty="0" smtClean="0"/>
              <a:t>, in vec2 </a:t>
            </a:r>
            <a:r>
              <a:rPr lang="en-US" dirty="0" err="1" smtClean="0"/>
              <a:t>fragCoord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q = </a:t>
            </a:r>
            <a:r>
              <a:rPr lang="en-US" dirty="0" err="1" smtClean="0"/>
              <a:t>fragCoord.xy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p = -1.0+2.0*q;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p.x</a:t>
            </a:r>
            <a:r>
              <a:rPr lang="en-US" dirty="0" smtClean="0"/>
              <a:t> *= </a:t>
            </a:r>
            <a:r>
              <a:rPr lang="en-US" dirty="0" err="1" smtClean="0"/>
              <a:t>iResolution.x</a:t>
            </a:r>
            <a:r>
              <a:rPr lang="en-US" dirty="0" smtClean="0"/>
              <a:t>/</a:t>
            </a:r>
            <a:r>
              <a:rPr lang="en-US" dirty="0" err="1" smtClean="0"/>
              <a:t>iResolution.y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</a:t>
            </a:r>
            <a:r>
              <a:rPr lang="en-US" dirty="0" err="1" smtClean="0"/>
              <a:t>mo</a:t>
            </a:r>
            <a:r>
              <a:rPr lang="en-US" dirty="0" smtClean="0"/>
              <a:t> = </a:t>
            </a:r>
            <a:r>
              <a:rPr lang="en-US" dirty="0" err="1" smtClean="0"/>
              <a:t>iMouse.xy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 </a:t>
            </a:r>
          </a:p>
          <a:p>
            <a:r>
              <a:rPr lang="en-US" dirty="0" smtClean="0"/>
              <a:t>    float time = 15.0 + </a:t>
            </a:r>
            <a:r>
              <a:rPr lang="en-US" dirty="0" err="1" smtClean="0"/>
              <a:t>iGlobalTime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// camera	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ro</a:t>
            </a:r>
            <a:r>
              <a:rPr lang="en-US" dirty="0" smtClean="0"/>
              <a:t> = vec3( -0.5+3.5*cos(0.1*time + 6.0*</a:t>
            </a:r>
            <a:r>
              <a:rPr lang="en-US" dirty="0" err="1" smtClean="0"/>
              <a:t>mo.x</a:t>
            </a:r>
            <a:r>
              <a:rPr lang="en-US" dirty="0" smtClean="0"/>
              <a:t>), 1.0 + 2.0*</a:t>
            </a:r>
            <a:r>
              <a:rPr lang="en-US" dirty="0" err="1" smtClean="0"/>
              <a:t>mo.y</a:t>
            </a:r>
            <a:r>
              <a:rPr lang="en-US" dirty="0" smtClean="0"/>
              <a:t>, 0.5 + 3.5*sin(0.1*time + 6.0*</a:t>
            </a:r>
            <a:r>
              <a:rPr lang="en-US" dirty="0" err="1" smtClean="0"/>
              <a:t>mo.x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ta = vec3( -0.5, -0.4, 0.5 );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   // camera-to-world transformation</a:t>
            </a:r>
          </a:p>
          <a:p>
            <a:r>
              <a:rPr lang="en-US" dirty="0" smtClean="0"/>
              <a:t>    mat3 ca = </a:t>
            </a:r>
            <a:r>
              <a:rPr lang="en-US" dirty="0" err="1" smtClean="0"/>
              <a:t>setCamera</a:t>
            </a:r>
            <a:r>
              <a:rPr lang="en-US" dirty="0" smtClean="0"/>
              <a:t>( </a:t>
            </a:r>
            <a:r>
              <a:rPr lang="en-US" dirty="0" err="1" smtClean="0"/>
              <a:t>ro</a:t>
            </a:r>
            <a:r>
              <a:rPr lang="en-US" dirty="0" smtClean="0"/>
              <a:t>, ta, 0.0 );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// ray direction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rd</a:t>
            </a:r>
            <a:r>
              <a:rPr lang="en-US" dirty="0" smtClean="0"/>
              <a:t> = ca * normalize( vec3(p.xy,2.0) );</a:t>
            </a:r>
          </a:p>
          <a:p>
            <a:endParaRPr lang="en-US" dirty="0" smtClean="0"/>
          </a:p>
          <a:p>
            <a:r>
              <a:rPr lang="en-US" dirty="0" smtClean="0"/>
              <a:t>    // render	</a:t>
            </a:r>
          </a:p>
          <a:p>
            <a:r>
              <a:rPr lang="en-US" dirty="0" smtClean="0"/>
              <a:t>    vec3 col = render( </a:t>
            </a:r>
            <a:r>
              <a:rPr lang="en-US" dirty="0" err="1" smtClean="0"/>
              <a:t>ro</a:t>
            </a:r>
            <a:r>
              <a:rPr lang="en-US" dirty="0" smtClean="0"/>
              <a:t>, </a:t>
            </a:r>
            <a:r>
              <a:rPr lang="en-US" dirty="0" err="1" smtClean="0"/>
              <a:t>rd</a:t>
            </a:r>
            <a:r>
              <a:rPr lang="en-US" dirty="0" smtClean="0"/>
              <a:t> );</a:t>
            </a:r>
          </a:p>
          <a:p>
            <a:endParaRPr lang="en-US" dirty="0" smtClean="0"/>
          </a:p>
          <a:p>
            <a:r>
              <a:rPr lang="en-US" dirty="0" smtClean="0"/>
              <a:t>    col = pow( col, vec3(0.4545) ); // Gamma correct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fragColor</a:t>
            </a:r>
            <a:r>
              <a:rPr lang="en-US" dirty="0" smtClean="0"/>
              <a:t>=vec4( col, 1.0 );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12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code is a trimmed down version of </a:t>
            </a:r>
            <a:r>
              <a:rPr lang="en-US" dirty="0" err="1" smtClean="0"/>
              <a:t>iq’s</a:t>
            </a:r>
            <a:r>
              <a:rPr lang="en-US" dirty="0" smtClean="0"/>
              <a:t> reference, https://www.shadertoy.com/view/Xds3zN.</a:t>
            </a:r>
            <a:r>
              <a:rPr lang="en-US" baseline="0" dirty="0" smtClean="0"/>
              <a:t>  Copy and paste it into </a:t>
            </a:r>
            <a:r>
              <a:rPr lang="en-US" baseline="0" dirty="0" err="1" smtClean="0"/>
              <a:t>ShaderToy</a:t>
            </a:r>
            <a:r>
              <a:rPr lang="en-US" baseline="0" dirty="0" smtClean="0"/>
              <a:t>: https://www.shadertoy.com/new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// Created by </a:t>
            </a:r>
            <a:r>
              <a:rPr lang="en-US" dirty="0" err="1" smtClean="0"/>
              <a:t>inigo</a:t>
            </a:r>
            <a:r>
              <a:rPr lang="en-US" dirty="0" smtClean="0"/>
              <a:t> </a:t>
            </a:r>
            <a:r>
              <a:rPr lang="en-US" dirty="0" err="1" smtClean="0"/>
              <a:t>quilez</a:t>
            </a:r>
            <a:r>
              <a:rPr lang="en-US" dirty="0" smtClean="0"/>
              <a:t> - </a:t>
            </a:r>
            <a:r>
              <a:rPr lang="en-US" dirty="0" err="1" smtClean="0"/>
              <a:t>iq</a:t>
            </a:r>
            <a:r>
              <a:rPr lang="en-US" dirty="0" smtClean="0"/>
              <a:t>/2013</a:t>
            </a:r>
          </a:p>
          <a:p>
            <a:r>
              <a:rPr lang="en-US" dirty="0" smtClean="0"/>
              <a:t>// License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-</a:t>
            </a:r>
            <a:r>
              <a:rPr lang="en-US" dirty="0" err="1" smtClean="0"/>
              <a:t>ShareAlike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r>
              <a:rPr lang="en-US" dirty="0" smtClean="0"/>
              <a:t>// A list of </a:t>
            </a:r>
            <a:r>
              <a:rPr lang="en-US" dirty="0" err="1" smtClean="0"/>
              <a:t>usefull</a:t>
            </a:r>
            <a:r>
              <a:rPr lang="en-US" dirty="0" smtClean="0"/>
              <a:t> distance function to simple primitives, and an example on how to </a:t>
            </a:r>
          </a:p>
          <a:p>
            <a:r>
              <a:rPr lang="en-US" dirty="0" smtClean="0"/>
              <a:t>// do some interesting </a:t>
            </a:r>
            <a:r>
              <a:rPr lang="en-US" dirty="0" err="1" smtClean="0"/>
              <a:t>boolean</a:t>
            </a:r>
            <a:r>
              <a:rPr lang="en-US" dirty="0" smtClean="0"/>
              <a:t> operations, repetition and displacement.</a:t>
            </a:r>
          </a:p>
          <a:p>
            <a:r>
              <a:rPr lang="en-US" dirty="0" smtClean="0"/>
              <a:t>//</a:t>
            </a:r>
          </a:p>
          <a:p>
            <a:r>
              <a:rPr lang="en-US" dirty="0" smtClean="0"/>
              <a:t>// More info here: http://www.iquilezles.org/www/articles/distfunctions/distfunctions.htm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sdPlane</a:t>
            </a:r>
            <a:r>
              <a:rPr lang="en-US" dirty="0" smtClean="0"/>
              <a:t>( vec3 p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</a:t>
            </a:r>
            <a:r>
              <a:rPr lang="en-US" dirty="0" err="1" smtClean="0"/>
              <a:t>p.y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sdSphere</a:t>
            </a:r>
            <a:r>
              <a:rPr lang="en-US" dirty="0" smtClean="0"/>
              <a:t>( vec3 p, float s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length(p)-s;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opU</a:t>
            </a:r>
            <a:r>
              <a:rPr lang="en-US" dirty="0" smtClean="0"/>
              <a:t>( vec2 d1, vec2 d2 )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(d1.x&lt;d2.x) ? d1 : d2;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map(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opU</a:t>
            </a:r>
            <a:r>
              <a:rPr lang="en-US" dirty="0" smtClean="0"/>
              <a:t>( vec2( </a:t>
            </a:r>
            <a:r>
              <a:rPr lang="en-US" dirty="0" err="1" smtClean="0"/>
              <a:t>sdPlane</a:t>
            </a:r>
            <a:r>
              <a:rPr lang="en-US" dirty="0" smtClean="0"/>
              <a:t>(     </a:t>
            </a:r>
            <a:r>
              <a:rPr lang="en-US" dirty="0" err="1" smtClean="0"/>
              <a:t>pos</a:t>
            </a:r>
            <a:r>
              <a:rPr lang="en-US" dirty="0" smtClean="0"/>
              <a:t>), 1.0 ),</a:t>
            </a:r>
          </a:p>
          <a:p>
            <a:r>
              <a:rPr lang="en-US" dirty="0" smtClean="0"/>
              <a:t>	            vec2( </a:t>
            </a:r>
            <a:r>
              <a:rPr lang="en-US" dirty="0" err="1" smtClean="0"/>
              <a:t>sdSphere</a:t>
            </a:r>
            <a:r>
              <a:rPr lang="en-US" dirty="0" smtClean="0"/>
              <a:t>(    pos-vec3( 0.0,0.25, 0.0), 0.25 ), 46.9 ) );</a:t>
            </a:r>
          </a:p>
          <a:p>
            <a:r>
              <a:rPr lang="en-US" dirty="0" smtClean="0"/>
              <a:t>    return res;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castRay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tmin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tmax</a:t>
            </a:r>
            <a:r>
              <a:rPr lang="en-US" dirty="0" smtClean="0"/>
              <a:t> = 20.0;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float precis = 0.002;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tmin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-1.0;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&lt;50;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vec2 res = map( </a:t>
            </a:r>
            <a:r>
              <a:rPr lang="en-US" dirty="0" err="1" smtClean="0"/>
              <a:t>ro+rd</a:t>
            </a:r>
            <a:r>
              <a:rPr lang="en-US" dirty="0" smtClean="0"/>
              <a:t>*t );</a:t>
            </a:r>
          </a:p>
          <a:p>
            <a:r>
              <a:rPr lang="en-US" dirty="0" smtClean="0"/>
              <a:t>        if( </a:t>
            </a:r>
            <a:r>
              <a:rPr lang="en-US" dirty="0" err="1" smtClean="0"/>
              <a:t>res.x</a:t>
            </a:r>
            <a:r>
              <a:rPr lang="en-US" dirty="0" smtClean="0"/>
              <a:t>&lt;precis || t&gt;</a:t>
            </a:r>
            <a:r>
              <a:rPr lang="en-US" dirty="0" err="1" smtClean="0"/>
              <a:t>tmax</a:t>
            </a:r>
            <a:r>
              <a:rPr lang="en-US" dirty="0" smtClean="0"/>
              <a:t> ) break;</a:t>
            </a:r>
          </a:p>
          <a:p>
            <a:r>
              <a:rPr lang="en-US" dirty="0" smtClean="0"/>
              <a:t>        t +=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if( t&gt;</a:t>
            </a:r>
            <a:r>
              <a:rPr lang="en-US" dirty="0" err="1" smtClean="0"/>
              <a:t>tmax</a:t>
            </a:r>
            <a:r>
              <a:rPr lang="en-US" dirty="0" smtClean="0"/>
              <a:t> ) m=-1.0;</a:t>
            </a:r>
          </a:p>
          <a:p>
            <a:r>
              <a:rPr lang="en-US" dirty="0" smtClean="0"/>
              <a:t>    return vec2( t, m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</a:t>
            </a:r>
            <a:r>
              <a:rPr lang="en-US" dirty="0" err="1" smtClean="0"/>
              <a:t>calcNormal</a:t>
            </a:r>
            <a:r>
              <a:rPr lang="en-US" dirty="0" smtClean="0"/>
              <a:t>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eps = vec3( 0.001, 0.0, 0.0 );</a:t>
            </a:r>
          </a:p>
          <a:p>
            <a:r>
              <a:rPr lang="en-US" dirty="0" smtClean="0"/>
              <a:t>    vec3 nor = vec3(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pos+eps.xyy</a:t>
            </a:r>
            <a:r>
              <a:rPr lang="en-US" dirty="0" smtClean="0"/>
              <a:t>).x - map(</a:t>
            </a:r>
            <a:r>
              <a:rPr lang="en-US" dirty="0" err="1" smtClean="0"/>
              <a:t>pos-eps.xyy</a:t>
            </a:r>
            <a:r>
              <a:rPr lang="en-US" dirty="0" smtClean="0"/>
              <a:t>).x,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pos+eps.yxy</a:t>
            </a:r>
            <a:r>
              <a:rPr lang="en-US" dirty="0" smtClean="0"/>
              <a:t>).x - map(</a:t>
            </a:r>
            <a:r>
              <a:rPr lang="en-US" dirty="0" err="1" smtClean="0"/>
              <a:t>pos-eps.yxy</a:t>
            </a:r>
            <a:r>
              <a:rPr lang="en-US" dirty="0" smtClean="0"/>
              <a:t>).x,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pos+eps.yyx</a:t>
            </a:r>
            <a:r>
              <a:rPr lang="en-US" dirty="0" smtClean="0"/>
              <a:t>).x - map(</a:t>
            </a:r>
            <a:r>
              <a:rPr lang="en-US" dirty="0" err="1" smtClean="0"/>
              <a:t>pos-eps.yyx</a:t>
            </a:r>
            <a:r>
              <a:rPr lang="en-US" dirty="0" smtClean="0"/>
              <a:t>).x );</a:t>
            </a:r>
          </a:p>
          <a:p>
            <a:r>
              <a:rPr lang="en-US" dirty="0" smtClean="0"/>
              <a:t>    return normalize(nor);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render(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 </a:t>
            </a:r>
          </a:p>
          <a:p>
            <a:r>
              <a:rPr lang="en-US" dirty="0" smtClean="0"/>
              <a:t>    vec3 col = vec3(0.8, 0.9, 1.0); // Sky color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castRay</a:t>
            </a:r>
            <a:r>
              <a:rPr lang="en-US" dirty="0" smtClean="0"/>
              <a:t>(</a:t>
            </a:r>
            <a:r>
              <a:rPr lang="en-US" dirty="0" err="1" smtClean="0"/>
              <a:t>ro,rd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if( m&gt;-0.5 )  // Ray intersects a surface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pos</a:t>
            </a:r>
            <a:r>
              <a:rPr lang="en-US" dirty="0" smtClean="0"/>
              <a:t> = </a:t>
            </a:r>
            <a:r>
              <a:rPr lang="en-US" dirty="0" err="1" smtClean="0"/>
              <a:t>ro</a:t>
            </a:r>
            <a:r>
              <a:rPr lang="en-US" dirty="0" smtClean="0"/>
              <a:t> + t*</a:t>
            </a:r>
            <a:r>
              <a:rPr lang="en-US" dirty="0" err="1" smtClean="0"/>
              <a:t>rd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vec3 nor = </a:t>
            </a:r>
            <a:r>
              <a:rPr lang="en-US" dirty="0" err="1" smtClean="0"/>
              <a:t>calcNormal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        vec3 ref = reflect( </a:t>
            </a:r>
            <a:r>
              <a:rPr lang="en-US" dirty="0" err="1" smtClean="0"/>
              <a:t>rd</a:t>
            </a:r>
            <a:r>
              <a:rPr lang="en-US" dirty="0" smtClean="0"/>
              <a:t>, nor 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// material        </a:t>
            </a:r>
          </a:p>
          <a:p>
            <a:r>
              <a:rPr lang="en-US" dirty="0" smtClean="0"/>
              <a:t>        col = 0.45 + 0.3*sin( vec3(0.05,0.08,0.10)*(m-1.0) 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if( m&lt;1.5 )</a:t>
            </a:r>
          </a:p>
          <a:p>
            <a:r>
              <a:rPr lang="en-US" dirty="0" smtClean="0"/>
              <a:t>        {</a:t>
            </a:r>
          </a:p>
          <a:p>
            <a:r>
              <a:rPr lang="en-US" dirty="0" smtClean="0"/>
              <a:t>            float f = mod( floor(5.0*</a:t>
            </a:r>
            <a:r>
              <a:rPr lang="en-US" dirty="0" err="1" smtClean="0"/>
              <a:t>pos.z</a:t>
            </a:r>
            <a:r>
              <a:rPr lang="en-US" dirty="0" smtClean="0"/>
              <a:t>) + floor(5.0*</a:t>
            </a:r>
            <a:r>
              <a:rPr lang="en-US" dirty="0" err="1" smtClean="0"/>
              <a:t>pos.x</a:t>
            </a:r>
            <a:r>
              <a:rPr lang="en-US" dirty="0" smtClean="0"/>
              <a:t>), 2.0);</a:t>
            </a:r>
          </a:p>
          <a:p>
            <a:r>
              <a:rPr lang="en-US" dirty="0" smtClean="0"/>
              <a:t>            col = 0.4 + 0.1*f*vec3(1.0);</a:t>
            </a:r>
          </a:p>
          <a:p>
            <a:r>
              <a:rPr lang="en-US" dirty="0" smtClean="0"/>
              <a:t>        }</a:t>
            </a:r>
          </a:p>
          <a:p>
            <a:endParaRPr lang="en-US" dirty="0" smtClean="0"/>
          </a:p>
          <a:p>
            <a:r>
              <a:rPr lang="en-US" dirty="0" smtClean="0"/>
              <a:t>        // </a:t>
            </a:r>
            <a:r>
              <a:rPr lang="en-US" dirty="0" err="1" smtClean="0"/>
              <a:t>lighitng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        vec3  </a:t>
            </a:r>
            <a:r>
              <a:rPr lang="en-US" dirty="0" err="1" smtClean="0"/>
              <a:t>lig</a:t>
            </a:r>
            <a:r>
              <a:rPr lang="en-US" dirty="0" smtClean="0"/>
              <a:t> = normalize( vec3(-0.6, 0.7, -0.5)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amb</a:t>
            </a:r>
            <a:r>
              <a:rPr lang="en-US" dirty="0" smtClean="0"/>
              <a:t> = clamp( 0.5+0.5*</a:t>
            </a:r>
            <a:r>
              <a:rPr lang="en-US" dirty="0" err="1" smtClean="0"/>
              <a:t>nor.y</a:t>
            </a:r>
            <a:r>
              <a:rPr lang="en-US" dirty="0" smtClean="0"/>
              <a:t>, 0.0, 1.0 );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dif</a:t>
            </a:r>
            <a:r>
              <a:rPr lang="en-US" dirty="0" smtClean="0"/>
              <a:t> = clamp( dot( nor, </a:t>
            </a:r>
            <a:r>
              <a:rPr lang="en-US" dirty="0" err="1" smtClean="0"/>
              <a:t>lig</a:t>
            </a:r>
            <a:r>
              <a:rPr lang="en-US" dirty="0" smtClean="0"/>
              <a:t> ), 0.0, 1.0 );</a:t>
            </a:r>
          </a:p>
          <a:p>
            <a:r>
              <a:rPr lang="en-US" dirty="0" smtClean="0"/>
              <a:t>        float bac = clamp( dot( nor, normalize(vec3(-lig.x,0.0,-lig.z))), 0.0, 1.0 )*clamp( 1.0-pos.y,0.0,1.0);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dom</a:t>
            </a:r>
            <a:r>
              <a:rPr lang="en-US" dirty="0" smtClean="0"/>
              <a:t> = </a:t>
            </a:r>
            <a:r>
              <a:rPr lang="en-US" dirty="0" err="1" smtClean="0"/>
              <a:t>smoothstep</a:t>
            </a:r>
            <a:r>
              <a:rPr lang="en-US" dirty="0" smtClean="0"/>
              <a:t>( -0.1, 0.1, </a:t>
            </a:r>
            <a:r>
              <a:rPr lang="en-US" dirty="0" err="1" smtClean="0"/>
              <a:t>ref.y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fre</a:t>
            </a:r>
            <a:r>
              <a:rPr lang="en-US" dirty="0" smtClean="0"/>
              <a:t> = pow( clamp(1.0+dot(</a:t>
            </a:r>
            <a:r>
              <a:rPr lang="en-US" dirty="0" err="1" smtClean="0"/>
              <a:t>nor,rd</a:t>
            </a:r>
            <a:r>
              <a:rPr lang="en-US" dirty="0" smtClean="0"/>
              <a:t>),0.0,1.0), 2.0 );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spe</a:t>
            </a:r>
            <a:r>
              <a:rPr lang="en-US" dirty="0" smtClean="0"/>
              <a:t> = pow(clamp( dot( ref, </a:t>
            </a:r>
            <a:r>
              <a:rPr lang="en-US" dirty="0" err="1" smtClean="0"/>
              <a:t>lig</a:t>
            </a:r>
            <a:r>
              <a:rPr lang="en-US" dirty="0" smtClean="0"/>
              <a:t> ), 0.0, 1.0 ),16.0);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brdf</a:t>
            </a:r>
            <a:r>
              <a:rPr lang="en-US" dirty="0" smtClean="0"/>
              <a:t> = vec3(0.0);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1.20*</a:t>
            </a:r>
            <a:r>
              <a:rPr lang="en-US" dirty="0" err="1" smtClean="0"/>
              <a:t>dif</a:t>
            </a:r>
            <a:r>
              <a:rPr lang="en-US" dirty="0" smtClean="0"/>
              <a:t>*vec3(1.00,0.90,0.60);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1.20*</a:t>
            </a:r>
            <a:r>
              <a:rPr lang="en-US" dirty="0" err="1" smtClean="0"/>
              <a:t>spe</a:t>
            </a:r>
            <a:r>
              <a:rPr lang="en-US" dirty="0" smtClean="0"/>
              <a:t>*vec3(1.00,0.90,0.60)*</a:t>
            </a:r>
            <a:r>
              <a:rPr lang="en-US" dirty="0" err="1" smtClean="0"/>
              <a:t>dif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0.30*</a:t>
            </a:r>
            <a:r>
              <a:rPr lang="en-US" dirty="0" err="1" smtClean="0"/>
              <a:t>amb</a:t>
            </a:r>
            <a:r>
              <a:rPr lang="en-US" dirty="0" smtClean="0"/>
              <a:t>*vec3(0.50,0.70,1.00);//*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0.40*</a:t>
            </a:r>
            <a:r>
              <a:rPr lang="en-US" dirty="0" err="1" smtClean="0"/>
              <a:t>dom</a:t>
            </a:r>
            <a:r>
              <a:rPr lang="en-US" dirty="0" smtClean="0"/>
              <a:t>*vec3(0.50,0.70,1.00);//*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0.30*bac*vec3(0.25,0.25,0.25);//*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0.40*</a:t>
            </a:r>
            <a:r>
              <a:rPr lang="en-US" dirty="0" err="1" smtClean="0"/>
              <a:t>fre</a:t>
            </a:r>
            <a:r>
              <a:rPr lang="en-US" dirty="0" smtClean="0"/>
              <a:t>*vec3(1.00,1.00,1.00);//*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0.02;</a:t>
            </a:r>
          </a:p>
          <a:p>
            <a:r>
              <a:rPr lang="en-US" dirty="0" smtClean="0"/>
              <a:t>        col = col*</a:t>
            </a:r>
            <a:r>
              <a:rPr lang="en-US" dirty="0" err="1" smtClean="0"/>
              <a:t>brdf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    col = mix( col, vec3(0.8,0.9,1.0), 1.0-exp( -0.0005*t*t ) );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return vec3( clamp(col,0.0,1.0)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mat3 </a:t>
            </a:r>
            <a:r>
              <a:rPr lang="en-US" dirty="0" err="1" smtClean="0"/>
              <a:t>setCamera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ta, float </a:t>
            </a:r>
            <a:r>
              <a:rPr lang="en-US" dirty="0" err="1" smtClean="0"/>
              <a:t>cr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cw</a:t>
            </a:r>
            <a:r>
              <a:rPr lang="en-US" dirty="0" smtClean="0"/>
              <a:t> = normalize(ta-</a:t>
            </a:r>
            <a:r>
              <a:rPr lang="en-US" dirty="0" err="1" smtClean="0"/>
              <a:t>ro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cp</a:t>
            </a:r>
            <a:r>
              <a:rPr lang="en-US" dirty="0" smtClean="0"/>
              <a:t> = vec3(sin(</a:t>
            </a:r>
            <a:r>
              <a:rPr lang="en-US" dirty="0" err="1" smtClean="0"/>
              <a:t>cr</a:t>
            </a:r>
            <a:r>
              <a:rPr lang="en-US" dirty="0" smtClean="0"/>
              <a:t>), cos(</a:t>
            </a:r>
            <a:r>
              <a:rPr lang="en-US" dirty="0" err="1" smtClean="0"/>
              <a:t>cr</a:t>
            </a:r>
            <a:r>
              <a:rPr lang="en-US" dirty="0" smtClean="0"/>
              <a:t>),0.0);</a:t>
            </a:r>
          </a:p>
          <a:p>
            <a:r>
              <a:rPr lang="en-US" dirty="0" smtClean="0"/>
              <a:t>    vec3 cu = normalize( cross(</a:t>
            </a:r>
            <a:r>
              <a:rPr lang="en-US" dirty="0" err="1" smtClean="0"/>
              <a:t>cw,cp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cv = normalize( cross(</a:t>
            </a:r>
            <a:r>
              <a:rPr lang="en-US" dirty="0" err="1" smtClean="0"/>
              <a:t>cu,cw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return mat3( cu, cv, </a:t>
            </a:r>
            <a:r>
              <a:rPr lang="en-US" dirty="0" err="1" smtClean="0"/>
              <a:t>cw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void </a:t>
            </a:r>
            <a:r>
              <a:rPr lang="en-US" dirty="0" err="1" smtClean="0"/>
              <a:t>mainImage</a:t>
            </a:r>
            <a:r>
              <a:rPr lang="en-US" dirty="0" smtClean="0"/>
              <a:t>( out vec4 </a:t>
            </a:r>
            <a:r>
              <a:rPr lang="en-US" dirty="0" err="1" smtClean="0"/>
              <a:t>fragColor</a:t>
            </a:r>
            <a:r>
              <a:rPr lang="en-US" dirty="0" smtClean="0"/>
              <a:t>, in vec2 </a:t>
            </a:r>
            <a:r>
              <a:rPr lang="en-US" dirty="0" err="1" smtClean="0"/>
              <a:t>fragCoord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q = </a:t>
            </a:r>
            <a:r>
              <a:rPr lang="en-US" dirty="0" err="1" smtClean="0"/>
              <a:t>fragCoord.xy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p = -1.0+2.0*q;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p.x</a:t>
            </a:r>
            <a:r>
              <a:rPr lang="en-US" dirty="0" smtClean="0"/>
              <a:t> *= </a:t>
            </a:r>
            <a:r>
              <a:rPr lang="en-US" dirty="0" err="1" smtClean="0"/>
              <a:t>iResolution.x</a:t>
            </a:r>
            <a:r>
              <a:rPr lang="en-US" dirty="0" smtClean="0"/>
              <a:t>/</a:t>
            </a:r>
            <a:r>
              <a:rPr lang="en-US" dirty="0" err="1" smtClean="0"/>
              <a:t>iResolution.y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</a:t>
            </a:r>
            <a:r>
              <a:rPr lang="en-US" dirty="0" err="1" smtClean="0"/>
              <a:t>mo</a:t>
            </a:r>
            <a:r>
              <a:rPr lang="en-US" dirty="0" smtClean="0"/>
              <a:t> = </a:t>
            </a:r>
            <a:r>
              <a:rPr lang="en-US" dirty="0" err="1" smtClean="0"/>
              <a:t>iMouse.xy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 </a:t>
            </a:r>
          </a:p>
          <a:p>
            <a:r>
              <a:rPr lang="en-US" dirty="0" smtClean="0"/>
              <a:t>    float time = 15.0 + </a:t>
            </a:r>
            <a:r>
              <a:rPr lang="en-US" dirty="0" err="1" smtClean="0"/>
              <a:t>iGlobalTime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// camera	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ro</a:t>
            </a:r>
            <a:r>
              <a:rPr lang="en-US" dirty="0" smtClean="0"/>
              <a:t> = vec3( -0.5+3.5*cos(0.1*time + 6.0*</a:t>
            </a:r>
            <a:r>
              <a:rPr lang="en-US" dirty="0" err="1" smtClean="0"/>
              <a:t>mo.x</a:t>
            </a:r>
            <a:r>
              <a:rPr lang="en-US" dirty="0" smtClean="0"/>
              <a:t>), 1.0 + 2.0*</a:t>
            </a:r>
            <a:r>
              <a:rPr lang="en-US" dirty="0" err="1" smtClean="0"/>
              <a:t>mo.y</a:t>
            </a:r>
            <a:r>
              <a:rPr lang="en-US" dirty="0" smtClean="0"/>
              <a:t>, 0.5 + 3.5*sin(0.1*time + 6.0*</a:t>
            </a:r>
            <a:r>
              <a:rPr lang="en-US" dirty="0" err="1" smtClean="0"/>
              <a:t>mo.x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ta = vec3( -0.5, -0.4, 0.5 );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   // camera-to-world transformation</a:t>
            </a:r>
          </a:p>
          <a:p>
            <a:r>
              <a:rPr lang="en-US" dirty="0" smtClean="0"/>
              <a:t>    mat3 ca = </a:t>
            </a:r>
            <a:r>
              <a:rPr lang="en-US" dirty="0" err="1" smtClean="0"/>
              <a:t>setCamera</a:t>
            </a:r>
            <a:r>
              <a:rPr lang="en-US" dirty="0" smtClean="0"/>
              <a:t>( </a:t>
            </a:r>
            <a:r>
              <a:rPr lang="en-US" dirty="0" err="1" smtClean="0"/>
              <a:t>ro</a:t>
            </a:r>
            <a:r>
              <a:rPr lang="en-US" dirty="0" smtClean="0"/>
              <a:t>, ta, 0.0 );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// ray direction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rd</a:t>
            </a:r>
            <a:r>
              <a:rPr lang="en-US" dirty="0" smtClean="0"/>
              <a:t> = ca * normalize( vec3(p.xy,2.0) );</a:t>
            </a:r>
          </a:p>
          <a:p>
            <a:endParaRPr lang="en-US" dirty="0" smtClean="0"/>
          </a:p>
          <a:p>
            <a:r>
              <a:rPr lang="en-US" dirty="0" smtClean="0"/>
              <a:t>    // render	</a:t>
            </a:r>
          </a:p>
          <a:p>
            <a:r>
              <a:rPr lang="en-US" dirty="0" smtClean="0"/>
              <a:t>    vec3 col = render( </a:t>
            </a:r>
            <a:r>
              <a:rPr lang="en-US" dirty="0" err="1" smtClean="0"/>
              <a:t>ro</a:t>
            </a:r>
            <a:r>
              <a:rPr lang="en-US" dirty="0" smtClean="0"/>
              <a:t>, </a:t>
            </a:r>
            <a:r>
              <a:rPr lang="en-US" dirty="0" err="1" smtClean="0"/>
              <a:t>rd</a:t>
            </a:r>
            <a:r>
              <a:rPr lang="en-US" dirty="0" smtClean="0"/>
              <a:t> );</a:t>
            </a:r>
          </a:p>
          <a:p>
            <a:endParaRPr lang="en-US" dirty="0" smtClean="0"/>
          </a:p>
          <a:p>
            <a:r>
              <a:rPr lang="en-US" dirty="0" smtClean="0"/>
              <a:t>    col = pow( col, vec3(0.4545) ); // Gamma correct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fragColor</a:t>
            </a:r>
            <a:r>
              <a:rPr lang="en-US" dirty="0" smtClean="0"/>
              <a:t>=vec4( col, 1.0 );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5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code is a trimmed down version of </a:t>
            </a:r>
            <a:r>
              <a:rPr lang="en-US" dirty="0" err="1" smtClean="0"/>
              <a:t>iq’s</a:t>
            </a:r>
            <a:r>
              <a:rPr lang="en-US" dirty="0" smtClean="0"/>
              <a:t> reference, https://www.shadertoy.com/view/Xds3zN.</a:t>
            </a:r>
            <a:r>
              <a:rPr lang="en-US" baseline="0" dirty="0" smtClean="0"/>
              <a:t>  Copy and paste it into </a:t>
            </a:r>
            <a:r>
              <a:rPr lang="en-US" baseline="0" dirty="0" err="1" smtClean="0"/>
              <a:t>ShaderToy</a:t>
            </a:r>
            <a:r>
              <a:rPr lang="en-US" baseline="0" dirty="0" smtClean="0"/>
              <a:t>: https://www.shadertoy.com/new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// Created by </a:t>
            </a:r>
            <a:r>
              <a:rPr lang="en-US" dirty="0" err="1" smtClean="0"/>
              <a:t>inigo</a:t>
            </a:r>
            <a:r>
              <a:rPr lang="en-US" dirty="0" smtClean="0"/>
              <a:t> </a:t>
            </a:r>
            <a:r>
              <a:rPr lang="en-US" dirty="0" err="1" smtClean="0"/>
              <a:t>quilez</a:t>
            </a:r>
            <a:r>
              <a:rPr lang="en-US" dirty="0" smtClean="0"/>
              <a:t> - </a:t>
            </a:r>
            <a:r>
              <a:rPr lang="en-US" dirty="0" err="1" smtClean="0"/>
              <a:t>iq</a:t>
            </a:r>
            <a:r>
              <a:rPr lang="en-US" dirty="0" smtClean="0"/>
              <a:t>/2013</a:t>
            </a:r>
          </a:p>
          <a:p>
            <a:r>
              <a:rPr lang="en-US" dirty="0" smtClean="0"/>
              <a:t>// License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-</a:t>
            </a:r>
            <a:r>
              <a:rPr lang="en-US" dirty="0" err="1" smtClean="0"/>
              <a:t>ShareAlike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r>
              <a:rPr lang="en-US" dirty="0" smtClean="0"/>
              <a:t>// A list of </a:t>
            </a:r>
            <a:r>
              <a:rPr lang="en-US" dirty="0" err="1" smtClean="0"/>
              <a:t>usefull</a:t>
            </a:r>
            <a:r>
              <a:rPr lang="en-US" dirty="0" smtClean="0"/>
              <a:t> distance function to simple primitives, and an example on how to </a:t>
            </a:r>
          </a:p>
          <a:p>
            <a:r>
              <a:rPr lang="en-US" dirty="0" smtClean="0"/>
              <a:t>// do some interesting </a:t>
            </a:r>
            <a:r>
              <a:rPr lang="en-US" dirty="0" err="1" smtClean="0"/>
              <a:t>boolean</a:t>
            </a:r>
            <a:r>
              <a:rPr lang="en-US" dirty="0" smtClean="0"/>
              <a:t> operations, repetition and displacement.</a:t>
            </a:r>
          </a:p>
          <a:p>
            <a:r>
              <a:rPr lang="en-US" dirty="0" smtClean="0"/>
              <a:t>//</a:t>
            </a:r>
          </a:p>
          <a:p>
            <a:r>
              <a:rPr lang="en-US" dirty="0" smtClean="0"/>
              <a:t>// More info here: http://www.iquilezles.org/www/articles/distfunctions/distfunctions.htm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sdPlane</a:t>
            </a:r>
            <a:r>
              <a:rPr lang="en-US" dirty="0" smtClean="0"/>
              <a:t>( vec3 p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</a:t>
            </a:r>
            <a:r>
              <a:rPr lang="en-US" dirty="0" err="1" smtClean="0"/>
              <a:t>p.y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sdSphere</a:t>
            </a:r>
            <a:r>
              <a:rPr lang="en-US" dirty="0" smtClean="0"/>
              <a:t>( vec3 p, float s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length(p)-s;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opU</a:t>
            </a:r>
            <a:r>
              <a:rPr lang="en-US" dirty="0" smtClean="0"/>
              <a:t>( vec2 d1, vec2 d2 )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(d1.x&lt;d2.x) ? d1 : d2;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map(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opU</a:t>
            </a:r>
            <a:r>
              <a:rPr lang="en-US" dirty="0" smtClean="0"/>
              <a:t>( vec2( </a:t>
            </a:r>
            <a:r>
              <a:rPr lang="en-US" dirty="0" err="1" smtClean="0"/>
              <a:t>sdPlane</a:t>
            </a:r>
            <a:r>
              <a:rPr lang="en-US" dirty="0" smtClean="0"/>
              <a:t>(     </a:t>
            </a:r>
            <a:r>
              <a:rPr lang="en-US" dirty="0" err="1" smtClean="0"/>
              <a:t>pos</a:t>
            </a:r>
            <a:r>
              <a:rPr lang="en-US" dirty="0" smtClean="0"/>
              <a:t>), 1.0 ),</a:t>
            </a:r>
          </a:p>
          <a:p>
            <a:r>
              <a:rPr lang="en-US" dirty="0" smtClean="0"/>
              <a:t>	            vec2( </a:t>
            </a:r>
            <a:r>
              <a:rPr lang="en-US" dirty="0" err="1" smtClean="0"/>
              <a:t>sdSphere</a:t>
            </a:r>
            <a:r>
              <a:rPr lang="en-US" dirty="0" smtClean="0"/>
              <a:t>(    pos-vec3( 0.0,0.25, 0.0), 0.25 ), 46.9 ) );</a:t>
            </a:r>
          </a:p>
          <a:p>
            <a:r>
              <a:rPr lang="en-US" dirty="0" smtClean="0"/>
              <a:t>    return res;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castRay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tmin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tmax</a:t>
            </a:r>
            <a:r>
              <a:rPr lang="en-US" dirty="0" smtClean="0"/>
              <a:t> = 20.0;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float precis = 0.002;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tmin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-1.0;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&lt;50;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vec2 res = map( </a:t>
            </a:r>
            <a:r>
              <a:rPr lang="en-US" dirty="0" err="1" smtClean="0"/>
              <a:t>ro+rd</a:t>
            </a:r>
            <a:r>
              <a:rPr lang="en-US" dirty="0" smtClean="0"/>
              <a:t>*t );</a:t>
            </a:r>
          </a:p>
          <a:p>
            <a:r>
              <a:rPr lang="en-US" dirty="0" smtClean="0"/>
              <a:t>        if( </a:t>
            </a:r>
            <a:r>
              <a:rPr lang="en-US" dirty="0" err="1" smtClean="0"/>
              <a:t>res.x</a:t>
            </a:r>
            <a:r>
              <a:rPr lang="en-US" dirty="0" smtClean="0"/>
              <a:t>&lt;precis || t&gt;</a:t>
            </a:r>
            <a:r>
              <a:rPr lang="en-US" dirty="0" err="1" smtClean="0"/>
              <a:t>tmax</a:t>
            </a:r>
            <a:r>
              <a:rPr lang="en-US" dirty="0" smtClean="0"/>
              <a:t> ) break;</a:t>
            </a:r>
          </a:p>
          <a:p>
            <a:r>
              <a:rPr lang="en-US" dirty="0" smtClean="0"/>
              <a:t>        t +=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if( t&gt;</a:t>
            </a:r>
            <a:r>
              <a:rPr lang="en-US" dirty="0" err="1" smtClean="0"/>
              <a:t>tmax</a:t>
            </a:r>
            <a:r>
              <a:rPr lang="en-US" dirty="0" smtClean="0"/>
              <a:t> ) m=-1.0;</a:t>
            </a:r>
          </a:p>
          <a:p>
            <a:r>
              <a:rPr lang="en-US" dirty="0" smtClean="0"/>
              <a:t>    return vec2( t, m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</a:t>
            </a:r>
            <a:r>
              <a:rPr lang="en-US" dirty="0" err="1" smtClean="0"/>
              <a:t>calcNormal</a:t>
            </a:r>
            <a:r>
              <a:rPr lang="en-US" dirty="0" smtClean="0"/>
              <a:t>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eps = vec3( 0.001, 0.0, 0.0 );</a:t>
            </a:r>
          </a:p>
          <a:p>
            <a:r>
              <a:rPr lang="en-US" dirty="0" smtClean="0"/>
              <a:t>    vec3 nor = vec3(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pos+eps.xyy</a:t>
            </a:r>
            <a:r>
              <a:rPr lang="en-US" dirty="0" smtClean="0"/>
              <a:t>).x - map(</a:t>
            </a:r>
            <a:r>
              <a:rPr lang="en-US" dirty="0" err="1" smtClean="0"/>
              <a:t>pos-eps.xyy</a:t>
            </a:r>
            <a:r>
              <a:rPr lang="en-US" dirty="0" smtClean="0"/>
              <a:t>).x,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pos+eps.yxy</a:t>
            </a:r>
            <a:r>
              <a:rPr lang="en-US" dirty="0" smtClean="0"/>
              <a:t>).x - map(</a:t>
            </a:r>
            <a:r>
              <a:rPr lang="en-US" dirty="0" err="1" smtClean="0"/>
              <a:t>pos-eps.yxy</a:t>
            </a:r>
            <a:r>
              <a:rPr lang="en-US" dirty="0" smtClean="0"/>
              <a:t>).x,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pos+eps.yyx</a:t>
            </a:r>
            <a:r>
              <a:rPr lang="en-US" dirty="0" smtClean="0"/>
              <a:t>).x - map(</a:t>
            </a:r>
            <a:r>
              <a:rPr lang="en-US" dirty="0" err="1" smtClean="0"/>
              <a:t>pos-eps.yyx</a:t>
            </a:r>
            <a:r>
              <a:rPr lang="en-US" dirty="0" smtClean="0"/>
              <a:t>).x );</a:t>
            </a:r>
          </a:p>
          <a:p>
            <a:r>
              <a:rPr lang="en-US" dirty="0" smtClean="0"/>
              <a:t>    return normalize(nor);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calcAO</a:t>
            </a:r>
            <a:r>
              <a:rPr lang="en-US" dirty="0" smtClean="0"/>
              <a:t>( in vec3 </a:t>
            </a:r>
            <a:r>
              <a:rPr lang="en-US" dirty="0" err="1" smtClean="0"/>
              <a:t>pos</a:t>
            </a:r>
            <a:r>
              <a:rPr lang="en-US" dirty="0" smtClean="0"/>
              <a:t>, in vec3 nor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occ</a:t>
            </a:r>
            <a:r>
              <a:rPr lang="en-US" dirty="0" smtClean="0"/>
              <a:t> = 0.0;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sca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hr</a:t>
            </a:r>
            <a:r>
              <a:rPr lang="en-US" dirty="0" smtClean="0"/>
              <a:t> = 0.01 + 0.12*float(</a:t>
            </a:r>
            <a:r>
              <a:rPr lang="en-US" dirty="0" err="1" smtClean="0"/>
              <a:t>i</a:t>
            </a:r>
            <a:r>
              <a:rPr lang="en-US" dirty="0" smtClean="0"/>
              <a:t>)/4.0;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aopos</a:t>
            </a:r>
            <a:r>
              <a:rPr lang="en-US" dirty="0" smtClean="0"/>
              <a:t> =  nor * </a:t>
            </a:r>
            <a:r>
              <a:rPr lang="en-US" dirty="0" err="1" smtClean="0"/>
              <a:t>hr</a:t>
            </a:r>
            <a:r>
              <a:rPr lang="en-US" dirty="0" smtClean="0"/>
              <a:t> + </a:t>
            </a:r>
            <a:r>
              <a:rPr lang="en-US" dirty="0" err="1" smtClean="0"/>
              <a:t>pos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dd</a:t>
            </a:r>
            <a:r>
              <a:rPr lang="en-US" dirty="0" smtClean="0"/>
              <a:t> = map( </a:t>
            </a:r>
            <a:r>
              <a:rPr lang="en-US" dirty="0" err="1" smtClean="0"/>
              <a:t>aopos</a:t>
            </a:r>
            <a:r>
              <a:rPr lang="en-US" dirty="0" smtClean="0"/>
              <a:t> ).x;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occ</a:t>
            </a:r>
            <a:r>
              <a:rPr lang="en-US" dirty="0" smtClean="0"/>
              <a:t> += -(</a:t>
            </a:r>
            <a:r>
              <a:rPr lang="en-US" dirty="0" err="1" smtClean="0"/>
              <a:t>dd-hr</a:t>
            </a:r>
            <a:r>
              <a:rPr lang="en-US" dirty="0" smtClean="0"/>
              <a:t>)*</a:t>
            </a:r>
            <a:r>
              <a:rPr lang="en-US" dirty="0" err="1" smtClean="0"/>
              <a:t>sca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sca</a:t>
            </a:r>
            <a:r>
              <a:rPr lang="en-US" dirty="0" smtClean="0"/>
              <a:t> *= 0.95;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   return clamp( 1.0 - 3.0*</a:t>
            </a:r>
            <a:r>
              <a:rPr lang="en-US" dirty="0" err="1" smtClean="0"/>
              <a:t>occ</a:t>
            </a:r>
            <a:r>
              <a:rPr lang="en-US" dirty="0" smtClean="0"/>
              <a:t>, 0.0, 1.0 );    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render(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 </a:t>
            </a:r>
          </a:p>
          <a:p>
            <a:r>
              <a:rPr lang="en-US" dirty="0" smtClean="0"/>
              <a:t>    vec3 col = vec3(0.8, 0.9, 1.0); // Sky color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castRay</a:t>
            </a:r>
            <a:r>
              <a:rPr lang="en-US" dirty="0" smtClean="0"/>
              <a:t>(</a:t>
            </a:r>
            <a:r>
              <a:rPr lang="en-US" dirty="0" err="1" smtClean="0"/>
              <a:t>ro,rd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if( m&gt;-0.5 )  // Ray intersects a surface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pos</a:t>
            </a:r>
            <a:r>
              <a:rPr lang="en-US" dirty="0" smtClean="0"/>
              <a:t> = </a:t>
            </a:r>
            <a:r>
              <a:rPr lang="en-US" dirty="0" err="1" smtClean="0"/>
              <a:t>ro</a:t>
            </a:r>
            <a:r>
              <a:rPr lang="en-US" dirty="0" smtClean="0"/>
              <a:t> + t*</a:t>
            </a:r>
            <a:r>
              <a:rPr lang="en-US" dirty="0" err="1" smtClean="0"/>
              <a:t>rd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vec3 nor = </a:t>
            </a:r>
            <a:r>
              <a:rPr lang="en-US" dirty="0" err="1" smtClean="0"/>
              <a:t>calcNormal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        vec3 ref = reflect( </a:t>
            </a:r>
            <a:r>
              <a:rPr lang="en-US" dirty="0" err="1" smtClean="0"/>
              <a:t>rd</a:t>
            </a:r>
            <a:r>
              <a:rPr lang="en-US" dirty="0" smtClean="0"/>
              <a:t>, nor 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// material        </a:t>
            </a:r>
          </a:p>
          <a:p>
            <a:r>
              <a:rPr lang="en-US" dirty="0" smtClean="0"/>
              <a:t>        col = 0.45 + 0.3*sin( vec3(0.05,0.08,0.10)*(m-1.0) 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if( m&lt;1.5 )</a:t>
            </a:r>
          </a:p>
          <a:p>
            <a:r>
              <a:rPr lang="en-US" dirty="0" smtClean="0"/>
              <a:t>        {</a:t>
            </a:r>
          </a:p>
          <a:p>
            <a:r>
              <a:rPr lang="en-US" dirty="0" smtClean="0"/>
              <a:t>            float f = mod( floor(5.0*</a:t>
            </a:r>
            <a:r>
              <a:rPr lang="en-US" dirty="0" err="1" smtClean="0"/>
              <a:t>pos.z</a:t>
            </a:r>
            <a:r>
              <a:rPr lang="en-US" dirty="0" smtClean="0"/>
              <a:t>) + floor(5.0*</a:t>
            </a:r>
            <a:r>
              <a:rPr lang="en-US" dirty="0" err="1" smtClean="0"/>
              <a:t>pos.x</a:t>
            </a:r>
            <a:r>
              <a:rPr lang="en-US" dirty="0" smtClean="0"/>
              <a:t>), 2.0);</a:t>
            </a:r>
          </a:p>
          <a:p>
            <a:r>
              <a:rPr lang="en-US" dirty="0" smtClean="0"/>
              <a:t>            col = 0.4 + 0.1*f*vec3(1.0);</a:t>
            </a:r>
          </a:p>
          <a:p>
            <a:r>
              <a:rPr lang="en-US" dirty="0" smtClean="0"/>
              <a:t>        }</a:t>
            </a:r>
          </a:p>
          <a:p>
            <a:endParaRPr lang="en-US" dirty="0" smtClean="0"/>
          </a:p>
          <a:p>
            <a:r>
              <a:rPr lang="en-US" dirty="0" smtClean="0"/>
              <a:t>        // </a:t>
            </a:r>
            <a:r>
              <a:rPr lang="en-US" dirty="0" err="1" smtClean="0"/>
              <a:t>lighitng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occ</a:t>
            </a:r>
            <a:r>
              <a:rPr lang="en-US" dirty="0" smtClean="0"/>
              <a:t> = </a:t>
            </a:r>
            <a:r>
              <a:rPr lang="en-US" dirty="0" err="1" smtClean="0"/>
              <a:t>calcAO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, nor );</a:t>
            </a:r>
          </a:p>
          <a:p>
            <a:r>
              <a:rPr lang="en-US" dirty="0" smtClean="0"/>
              <a:t>        vec3  </a:t>
            </a:r>
            <a:r>
              <a:rPr lang="en-US" dirty="0" err="1" smtClean="0"/>
              <a:t>lig</a:t>
            </a:r>
            <a:r>
              <a:rPr lang="en-US" dirty="0" smtClean="0"/>
              <a:t> = normalize( vec3(-0.6, 0.7, -0.5)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amb</a:t>
            </a:r>
            <a:r>
              <a:rPr lang="en-US" dirty="0" smtClean="0"/>
              <a:t> = clamp( 0.5+0.5*</a:t>
            </a:r>
            <a:r>
              <a:rPr lang="en-US" dirty="0" err="1" smtClean="0"/>
              <a:t>nor.y</a:t>
            </a:r>
            <a:r>
              <a:rPr lang="en-US" dirty="0" smtClean="0"/>
              <a:t>, 0.0, 1.0 );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dif</a:t>
            </a:r>
            <a:r>
              <a:rPr lang="en-US" dirty="0" smtClean="0"/>
              <a:t> = clamp( dot( nor, </a:t>
            </a:r>
            <a:r>
              <a:rPr lang="en-US" dirty="0" err="1" smtClean="0"/>
              <a:t>lig</a:t>
            </a:r>
            <a:r>
              <a:rPr lang="en-US" dirty="0" smtClean="0"/>
              <a:t> ), 0.0, 1.0 );</a:t>
            </a:r>
          </a:p>
          <a:p>
            <a:r>
              <a:rPr lang="en-US" dirty="0" smtClean="0"/>
              <a:t>        float bac = clamp( dot( nor, normalize(vec3(-lig.x,0.0,-lig.z))), 0.0, 1.0 )*clamp( 1.0-pos.y,0.0,1.0);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dom</a:t>
            </a:r>
            <a:r>
              <a:rPr lang="en-US" dirty="0" smtClean="0"/>
              <a:t> = </a:t>
            </a:r>
            <a:r>
              <a:rPr lang="en-US" dirty="0" err="1" smtClean="0"/>
              <a:t>smoothstep</a:t>
            </a:r>
            <a:r>
              <a:rPr lang="en-US" dirty="0" smtClean="0"/>
              <a:t>( -0.1, 0.1, </a:t>
            </a:r>
            <a:r>
              <a:rPr lang="en-US" dirty="0" err="1" smtClean="0"/>
              <a:t>ref.y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fre</a:t>
            </a:r>
            <a:r>
              <a:rPr lang="en-US" dirty="0" smtClean="0"/>
              <a:t> = pow( clamp(1.0+dot(</a:t>
            </a:r>
            <a:r>
              <a:rPr lang="en-US" dirty="0" err="1" smtClean="0"/>
              <a:t>nor,rd</a:t>
            </a:r>
            <a:r>
              <a:rPr lang="en-US" dirty="0" smtClean="0"/>
              <a:t>),0.0,1.0), 2.0 );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spe</a:t>
            </a:r>
            <a:r>
              <a:rPr lang="en-US" dirty="0" smtClean="0"/>
              <a:t> = pow(clamp( dot( ref, </a:t>
            </a:r>
            <a:r>
              <a:rPr lang="en-US" dirty="0" err="1" smtClean="0"/>
              <a:t>lig</a:t>
            </a:r>
            <a:r>
              <a:rPr lang="en-US" dirty="0" smtClean="0"/>
              <a:t> ), 0.0, 1.0 ),16.0);</a:t>
            </a:r>
          </a:p>
          <a:p>
            <a:endParaRPr lang="en-US" dirty="0" smtClean="0"/>
          </a:p>
          <a:p>
            <a:r>
              <a:rPr lang="en-US" dirty="0" smtClean="0"/>
              <a:t>        vec3 </a:t>
            </a:r>
            <a:r>
              <a:rPr lang="en-US" dirty="0" err="1" smtClean="0"/>
              <a:t>brdf</a:t>
            </a:r>
            <a:r>
              <a:rPr lang="en-US" dirty="0" smtClean="0"/>
              <a:t> = vec3(0.0);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1.20*</a:t>
            </a:r>
            <a:r>
              <a:rPr lang="en-US" dirty="0" err="1" smtClean="0"/>
              <a:t>dif</a:t>
            </a:r>
            <a:r>
              <a:rPr lang="en-US" dirty="0" smtClean="0"/>
              <a:t>*vec3(1.00,0.90,0.60);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1.20*</a:t>
            </a:r>
            <a:r>
              <a:rPr lang="en-US" dirty="0" err="1" smtClean="0"/>
              <a:t>spe</a:t>
            </a:r>
            <a:r>
              <a:rPr lang="en-US" dirty="0" smtClean="0"/>
              <a:t>*vec3(1.00,0.90,0.60)*</a:t>
            </a:r>
            <a:r>
              <a:rPr lang="en-US" dirty="0" err="1" smtClean="0"/>
              <a:t>dif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0.30*</a:t>
            </a:r>
            <a:r>
              <a:rPr lang="en-US" dirty="0" err="1" smtClean="0"/>
              <a:t>amb</a:t>
            </a:r>
            <a:r>
              <a:rPr lang="en-US" dirty="0" smtClean="0"/>
              <a:t>*vec3(0.50,0.70,1.00)*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0.40*</a:t>
            </a:r>
            <a:r>
              <a:rPr lang="en-US" dirty="0" err="1" smtClean="0"/>
              <a:t>dom</a:t>
            </a:r>
            <a:r>
              <a:rPr lang="en-US" dirty="0" smtClean="0"/>
              <a:t>*vec3(0.50,0.70,1.00)*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0.30*bac*vec3(0.25,0.25,0.25)*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0.40*</a:t>
            </a:r>
            <a:r>
              <a:rPr lang="en-US" dirty="0" err="1" smtClean="0"/>
              <a:t>fre</a:t>
            </a:r>
            <a:r>
              <a:rPr lang="en-US" dirty="0" smtClean="0"/>
              <a:t>*vec3(1.00,1.00,1.00)*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0.02;</a:t>
            </a:r>
          </a:p>
          <a:p>
            <a:r>
              <a:rPr lang="en-US" dirty="0" smtClean="0"/>
              <a:t>        col = col*</a:t>
            </a:r>
            <a:r>
              <a:rPr lang="en-US" dirty="0" err="1" smtClean="0"/>
              <a:t>brdf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    col = mix( col, vec3(0.8,0.9,1.0), 1.0-exp( -0.0005*t*t ) );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return vec3( clamp(col,0.0,1.0)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mat3 </a:t>
            </a:r>
            <a:r>
              <a:rPr lang="en-US" dirty="0" err="1" smtClean="0"/>
              <a:t>setCamera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ta, float </a:t>
            </a:r>
            <a:r>
              <a:rPr lang="en-US" dirty="0" err="1" smtClean="0"/>
              <a:t>cr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cw</a:t>
            </a:r>
            <a:r>
              <a:rPr lang="en-US" dirty="0" smtClean="0"/>
              <a:t> = normalize(ta-</a:t>
            </a:r>
            <a:r>
              <a:rPr lang="en-US" dirty="0" err="1" smtClean="0"/>
              <a:t>ro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cp</a:t>
            </a:r>
            <a:r>
              <a:rPr lang="en-US" dirty="0" smtClean="0"/>
              <a:t> = vec3(sin(</a:t>
            </a:r>
            <a:r>
              <a:rPr lang="en-US" dirty="0" err="1" smtClean="0"/>
              <a:t>cr</a:t>
            </a:r>
            <a:r>
              <a:rPr lang="en-US" dirty="0" smtClean="0"/>
              <a:t>), cos(</a:t>
            </a:r>
            <a:r>
              <a:rPr lang="en-US" dirty="0" err="1" smtClean="0"/>
              <a:t>cr</a:t>
            </a:r>
            <a:r>
              <a:rPr lang="en-US" dirty="0" smtClean="0"/>
              <a:t>),0.0);</a:t>
            </a:r>
          </a:p>
          <a:p>
            <a:r>
              <a:rPr lang="en-US" dirty="0" smtClean="0"/>
              <a:t>    vec3 cu = normalize( cross(</a:t>
            </a:r>
            <a:r>
              <a:rPr lang="en-US" dirty="0" err="1" smtClean="0"/>
              <a:t>cw,cp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cv = normalize( cross(</a:t>
            </a:r>
            <a:r>
              <a:rPr lang="en-US" dirty="0" err="1" smtClean="0"/>
              <a:t>cu,cw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return mat3( cu, cv, </a:t>
            </a:r>
            <a:r>
              <a:rPr lang="en-US" dirty="0" err="1" smtClean="0"/>
              <a:t>cw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void </a:t>
            </a:r>
            <a:r>
              <a:rPr lang="en-US" dirty="0" err="1" smtClean="0"/>
              <a:t>mainImage</a:t>
            </a:r>
            <a:r>
              <a:rPr lang="en-US" dirty="0" smtClean="0"/>
              <a:t>( out vec4 </a:t>
            </a:r>
            <a:r>
              <a:rPr lang="en-US" dirty="0" err="1" smtClean="0"/>
              <a:t>fragColor</a:t>
            </a:r>
            <a:r>
              <a:rPr lang="en-US" dirty="0" smtClean="0"/>
              <a:t>, in vec2 </a:t>
            </a:r>
            <a:r>
              <a:rPr lang="en-US" dirty="0" err="1" smtClean="0"/>
              <a:t>fragCoord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q = </a:t>
            </a:r>
            <a:r>
              <a:rPr lang="en-US" dirty="0" err="1" smtClean="0"/>
              <a:t>fragCoord.xy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p = -1.0+2.0*q;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p.x</a:t>
            </a:r>
            <a:r>
              <a:rPr lang="en-US" dirty="0" smtClean="0"/>
              <a:t> *= </a:t>
            </a:r>
            <a:r>
              <a:rPr lang="en-US" dirty="0" err="1" smtClean="0"/>
              <a:t>iResolution.x</a:t>
            </a:r>
            <a:r>
              <a:rPr lang="en-US" dirty="0" smtClean="0"/>
              <a:t>/</a:t>
            </a:r>
            <a:r>
              <a:rPr lang="en-US" dirty="0" err="1" smtClean="0"/>
              <a:t>iResolution.y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</a:t>
            </a:r>
            <a:r>
              <a:rPr lang="en-US" dirty="0" err="1" smtClean="0"/>
              <a:t>mo</a:t>
            </a:r>
            <a:r>
              <a:rPr lang="en-US" dirty="0" smtClean="0"/>
              <a:t> = </a:t>
            </a:r>
            <a:r>
              <a:rPr lang="en-US" dirty="0" err="1" smtClean="0"/>
              <a:t>iMouse.xy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 </a:t>
            </a:r>
          </a:p>
          <a:p>
            <a:r>
              <a:rPr lang="en-US" dirty="0" smtClean="0"/>
              <a:t>    float time = 15.0 + </a:t>
            </a:r>
            <a:r>
              <a:rPr lang="en-US" dirty="0" err="1" smtClean="0"/>
              <a:t>iGlobalTime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// camera	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ro</a:t>
            </a:r>
            <a:r>
              <a:rPr lang="en-US" dirty="0" smtClean="0"/>
              <a:t> = vec3( -0.5+3.5*cos(0.1*time + 6.0*</a:t>
            </a:r>
            <a:r>
              <a:rPr lang="en-US" dirty="0" err="1" smtClean="0"/>
              <a:t>mo.x</a:t>
            </a:r>
            <a:r>
              <a:rPr lang="en-US" dirty="0" smtClean="0"/>
              <a:t>), 1.0 + 2.0*</a:t>
            </a:r>
            <a:r>
              <a:rPr lang="en-US" dirty="0" err="1" smtClean="0"/>
              <a:t>mo.y</a:t>
            </a:r>
            <a:r>
              <a:rPr lang="en-US" dirty="0" smtClean="0"/>
              <a:t>, 0.5 + 3.5*sin(0.1*time + 6.0*</a:t>
            </a:r>
            <a:r>
              <a:rPr lang="en-US" dirty="0" err="1" smtClean="0"/>
              <a:t>mo.x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ta = vec3( -0.5, -0.4, 0.5 );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   // camera-to-world transformation</a:t>
            </a:r>
          </a:p>
          <a:p>
            <a:r>
              <a:rPr lang="en-US" dirty="0" smtClean="0"/>
              <a:t>    mat3 ca = </a:t>
            </a:r>
            <a:r>
              <a:rPr lang="en-US" dirty="0" err="1" smtClean="0"/>
              <a:t>setCamera</a:t>
            </a:r>
            <a:r>
              <a:rPr lang="en-US" dirty="0" smtClean="0"/>
              <a:t>( </a:t>
            </a:r>
            <a:r>
              <a:rPr lang="en-US" dirty="0" err="1" smtClean="0"/>
              <a:t>ro</a:t>
            </a:r>
            <a:r>
              <a:rPr lang="en-US" dirty="0" smtClean="0"/>
              <a:t>, ta, 0.0 );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// ray direction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rd</a:t>
            </a:r>
            <a:r>
              <a:rPr lang="en-US" dirty="0" smtClean="0"/>
              <a:t> = ca * normalize( vec3(p.xy,2.0) );</a:t>
            </a:r>
          </a:p>
          <a:p>
            <a:endParaRPr lang="en-US" dirty="0" smtClean="0"/>
          </a:p>
          <a:p>
            <a:r>
              <a:rPr lang="en-US" dirty="0" smtClean="0"/>
              <a:t>    // render	</a:t>
            </a:r>
          </a:p>
          <a:p>
            <a:r>
              <a:rPr lang="en-US" dirty="0" smtClean="0"/>
              <a:t>    vec3 col = render( </a:t>
            </a:r>
            <a:r>
              <a:rPr lang="en-US" dirty="0" err="1" smtClean="0"/>
              <a:t>ro</a:t>
            </a:r>
            <a:r>
              <a:rPr lang="en-US" dirty="0" smtClean="0"/>
              <a:t>, </a:t>
            </a:r>
            <a:r>
              <a:rPr lang="en-US" dirty="0" err="1" smtClean="0"/>
              <a:t>rd</a:t>
            </a:r>
            <a:r>
              <a:rPr lang="en-US" dirty="0" smtClean="0"/>
              <a:t> );</a:t>
            </a:r>
          </a:p>
          <a:p>
            <a:endParaRPr lang="en-US" dirty="0" smtClean="0"/>
          </a:p>
          <a:p>
            <a:r>
              <a:rPr lang="en-US" dirty="0" smtClean="0"/>
              <a:t>    col = pow( col, vec3(0.4545) ); // Gamma correct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fragColor</a:t>
            </a:r>
            <a:r>
              <a:rPr lang="en-US" dirty="0" smtClean="0"/>
              <a:t>=vec4( col, 1.0 );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3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code is a trimmed down version of </a:t>
            </a:r>
            <a:r>
              <a:rPr lang="en-US" dirty="0" err="1" smtClean="0"/>
              <a:t>iq’s</a:t>
            </a:r>
            <a:r>
              <a:rPr lang="en-US" dirty="0" smtClean="0"/>
              <a:t> reference, https://www.shadertoy.com/view/Xds3zN.</a:t>
            </a:r>
            <a:r>
              <a:rPr lang="en-US" baseline="0" dirty="0" smtClean="0"/>
              <a:t>  Copy and paste it into </a:t>
            </a:r>
            <a:r>
              <a:rPr lang="en-US" baseline="0" dirty="0" err="1" smtClean="0"/>
              <a:t>ShaderToy</a:t>
            </a:r>
            <a:r>
              <a:rPr lang="en-US" baseline="0" dirty="0" smtClean="0"/>
              <a:t>: https://www.shadertoy.com/new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</a:t>
            </a:r>
          </a:p>
          <a:p>
            <a:endParaRPr lang="en-US" dirty="0" smtClean="0"/>
          </a:p>
          <a:p>
            <a:r>
              <a:rPr lang="en-US" dirty="0" smtClean="0"/>
              <a:t>// Created by </a:t>
            </a:r>
            <a:r>
              <a:rPr lang="en-US" dirty="0" err="1" smtClean="0"/>
              <a:t>inigo</a:t>
            </a:r>
            <a:r>
              <a:rPr lang="en-US" dirty="0" smtClean="0"/>
              <a:t> </a:t>
            </a:r>
            <a:r>
              <a:rPr lang="en-US" dirty="0" err="1" smtClean="0"/>
              <a:t>quilez</a:t>
            </a:r>
            <a:r>
              <a:rPr lang="en-US" dirty="0" smtClean="0"/>
              <a:t> - </a:t>
            </a:r>
            <a:r>
              <a:rPr lang="en-US" dirty="0" err="1" smtClean="0"/>
              <a:t>iq</a:t>
            </a:r>
            <a:r>
              <a:rPr lang="en-US" dirty="0" smtClean="0"/>
              <a:t>/2013</a:t>
            </a:r>
          </a:p>
          <a:p>
            <a:r>
              <a:rPr lang="en-US" dirty="0" smtClean="0"/>
              <a:t>// License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-</a:t>
            </a:r>
            <a:r>
              <a:rPr lang="en-US" dirty="0" err="1" smtClean="0"/>
              <a:t>ShareAlike</a:t>
            </a:r>
            <a:r>
              <a:rPr lang="en-US" dirty="0" smtClean="0"/>
              <a:t> 3.0 </a:t>
            </a:r>
            <a:r>
              <a:rPr lang="en-US" dirty="0" err="1" smtClean="0"/>
              <a:t>Unported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r>
              <a:rPr lang="en-US" dirty="0" smtClean="0"/>
              <a:t>// A list of </a:t>
            </a:r>
            <a:r>
              <a:rPr lang="en-US" dirty="0" err="1" smtClean="0"/>
              <a:t>usefull</a:t>
            </a:r>
            <a:r>
              <a:rPr lang="en-US" dirty="0" smtClean="0"/>
              <a:t> distance function to simple primitives, and an example on how to </a:t>
            </a:r>
          </a:p>
          <a:p>
            <a:r>
              <a:rPr lang="en-US" dirty="0" smtClean="0"/>
              <a:t>// do some interesting </a:t>
            </a:r>
            <a:r>
              <a:rPr lang="en-US" dirty="0" err="1" smtClean="0"/>
              <a:t>boolean</a:t>
            </a:r>
            <a:r>
              <a:rPr lang="en-US" dirty="0" smtClean="0"/>
              <a:t> operations, repetition and displacement.</a:t>
            </a:r>
          </a:p>
          <a:p>
            <a:r>
              <a:rPr lang="en-US" dirty="0" smtClean="0"/>
              <a:t>//</a:t>
            </a:r>
          </a:p>
          <a:p>
            <a:r>
              <a:rPr lang="en-US" dirty="0" smtClean="0"/>
              <a:t>// More info here: http://www.iquilezles.org/www/articles/distfunctions/distfunctions.htm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sdPlane</a:t>
            </a:r>
            <a:r>
              <a:rPr lang="en-US" dirty="0" smtClean="0"/>
              <a:t>( vec3 p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</a:t>
            </a:r>
            <a:r>
              <a:rPr lang="en-US" dirty="0" err="1" smtClean="0"/>
              <a:t>p.y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sdSphere</a:t>
            </a:r>
            <a:r>
              <a:rPr lang="en-US" dirty="0" smtClean="0"/>
              <a:t>( vec3 p, float s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length(p)-s;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opU</a:t>
            </a:r>
            <a:r>
              <a:rPr lang="en-US" dirty="0" smtClean="0"/>
              <a:t>( vec2 d1, vec2 d2 )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return (d1.x&lt;d2.x) ? d1 : d2;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//----------------------------------------------------------------------</a:t>
            </a:r>
          </a:p>
          <a:p>
            <a:endParaRPr lang="en-US" dirty="0" smtClean="0"/>
          </a:p>
          <a:p>
            <a:r>
              <a:rPr lang="en-US" dirty="0" smtClean="0"/>
              <a:t>vec2 map(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opU</a:t>
            </a:r>
            <a:r>
              <a:rPr lang="en-US" dirty="0" smtClean="0"/>
              <a:t>( vec2( </a:t>
            </a:r>
            <a:r>
              <a:rPr lang="en-US" dirty="0" err="1" smtClean="0"/>
              <a:t>sdPlane</a:t>
            </a:r>
            <a:r>
              <a:rPr lang="en-US" dirty="0" smtClean="0"/>
              <a:t>(     </a:t>
            </a:r>
            <a:r>
              <a:rPr lang="en-US" dirty="0" err="1" smtClean="0"/>
              <a:t>pos</a:t>
            </a:r>
            <a:r>
              <a:rPr lang="en-US" dirty="0" smtClean="0"/>
              <a:t>), 1.0 ),</a:t>
            </a:r>
          </a:p>
          <a:p>
            <a:r>
              <a:rPr lang="en-US" dirty="0" smtClean="0"/>
              <a:t>	            vec2( </a:t>
            </a:r>
            <a:r>
              <a:rPr lang="en-US" dirty="0" err="1" smtClean="0"/>
              <a:t>sdSphere</a:t>
            </a:r>
            <a:r>
              <a:rPr lang="en-US" dirty="0" smtClean="0"/>
              <a:t>(    pos-vec3( 0.0,0.25, 0.0), 0.25 ), 46.9 ) );</a:t>
            </a:r>
          </a:p>
          <a:p>
            <a:r>
              <a:rPr lang="en-US" dirty="0" smtClean="0"/>
              <a:t>    return res;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vec2 </a:t>
            </a:r>
            <a:r>
              <a:rPr lang="en-US" dirty="0" err="1" smtClean="0"/>
              <a:t>castRay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tmin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tmax</a:t>
            </a:r>
            <a:r>
              <a:rPr lang="en-US" dirty="0" smtClean="0"/>
              <a:t> = 20.0;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float precis = 0.002;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tmin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-1.0;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&lt;50;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vec2 res = map( </a:t>
            </a:r>
            <a:r>
              <a:rPr lang="en-US" dirty="0" err="1" smtClean="0"/>
              <a:t>ro+rd</a:t>
            </a:r>
            <a:r>
              <a:rPr lang="en-US" dirty="0" smtClean="0"/>
              <a:t>*t );</a:t>
            </a:r>
          </a:p>
          <a:p>
            <a:r>
              <a:rPr lang="en-US" dirty="0" smtClean="0"/>
              <a:t>        if( </a:t>
            </a:r>
            <a:r>
              <a:rPr lang="en-US" dirty="0" err="1" smtClean="0"/>
              <a:t>res.x</a:t>
            </a:r>
            <a:r>
              <a:rPr lang="en-US" dirty="0" smtClean="0"/>
              <a:t>&lt;precis || t&gt;</a:t>
            </a:r>
            <a:r>
              <a:rPr lang="en-US" dirty="0" err="1" smtClean="0"/>
              <a:t>tmax</a:t>
            </a:r>
            <a:r>
              <a:rPr lang="en-US" dirty="0" smtClean="0"/>
              <a:t> ) break;</a:t>
            </a:r>
          </a:p>
          <a:p>
            <a:r>
              <a:rPr lang="en-US" dirty="0" smtClean="0"/>
              <a:t>        t +=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if( t&gt;</a:t>
            </a:r>
            <a:r>
              <a:rPr lang="en-US" dirty="0" err="1" smtClean="0"/>
              <a:t>tmax</a:t>
            </a:r>
            <a:r>
              <a:rPr lang="en-US" dirty="0" smtClean="0"/>
              <a:t> ) m=-1.0;</a:t>
            </a:r>
          </a:p>
          <a:p>
            <a:r>
              <a:rPr lang="en-US" dirty="0" smtClean="0"/>
              <a:t>    return vec2( t, m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softshadow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, in float mint, in float </a:t>
            </a:r>
            <a:r>
              <a:rPr lang="en-US" dirty="0" err="1" smtClean="0"/>
              <a:t>tmax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res = 1.0;</a:t>
            </a:r>
          </a:p>
          <a:p>
            <a:r>
              <a:rPr lang="en-US" dirty="0" smtClean="0"/>
              <a:t>    float t = mint;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&lt;16;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float h = map( </a:t>
            </a:r>
            <a:r>
              <a:rPr lang="en-US" dirty="0" err="1" smtClean="0"/>
              <a:t>ro</a:t>
            </a:r>
            <a:r>
              <a:rPr lang="en-US" dirty="0" smtClean="0"/>
              <a:t> + </a:t>
            </a:r>
            <a:r>
              <a:rPr lang="en-US" dirty="0" err="1" smtClean="0"/>
              <a:t>rd</a:t>
            </a:r>
            <a:r>
              <a:rPr lang="en-US" dirty="0" smtClean="0"/>
              <a:t>*t ).x;</a:t>
            </a:r>
          </a:p>
          <a:p>
            <a:r>
              <a:rPr lang="en-US" dirty="0" smtClean="0"/>
              <a:t>        res = min( res, 8.0*h/t );</a:t>
            </a:r>
          </a:p>
          <a:p>
            <a:r>
              <a:rPr lang="en-US" dirty="0" smtClean="0"/>
              <a:t>        t += clamp( h, 0.02, 0.10 );</a:t>
            </a:r>
          </a:p>
          <a:p>
            <a:r>
              <a:rPr lang="en-US" dirty="0" smtClean="0"/>
              <a:t>        if( h&lt;0.001 || t&gt;</a:t>
            </a:r>
            <a:r>
              <a:rPr lang="en-US" dirty="0" err="1" smtClean="0"/>
              <a:t>tmax</a:t>
            </a:r>
            <a:r>
              <a:rPr lang="en-US" dirty="0" smtClean="0"/>
              <a:t> ) break;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   return clamp( res, 0.0, 1.0 );</a:t>
            </a:r>
          </a:p>
          <a:p>
            <a:endParaRPr lang="en-US" dirty="0" smtClean="0"/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</a:t>
            </a:r>
            <a:r>
              <a:rPr lang="en-US" dirty="0" err="1" smtClean="0"/>
              <a:t>calcNormal</a:t>
            </a:r>
            <a:r>
              <a:rPr lang="en-US" dirty="0" smtClean="0"/>
              <a:t>( in vec3 </a:t>
            </a:r>
            <a:r>
              <a:rPr lang="en-US" dirty="0" err="1" smtClean="0"/>
              <a:t>pos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eps = vec3( 0.001, 0.0, 0.0 );</a:t>
            </a:r>
          </a:p>
          <a:p>
            <a:r>
              <a:rPr lang="en-US" dirty="0" smtClean="0"/>
              <a:t>    vec3 nor = vec3(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pos+eps.xyy</a:t>
            </a:r>
            <a:r>
              <a:rPr lang="en-US" dirty="0" smtClean="0"/>
              <a:t>).x - map(</a:t>
            </a:r>
            <a:r>
              <a:rPr lang="en-US" dirty="0" err="1" smtClean="0"/>
              <a:t>pos-eps.xyy</a:t>
            </a:r>
            <a:r>
              <a:rPr lang="en-US" dirty="0" smtClean="0"/>
              <a:t>).x,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pos+eps.yxy</a:t>
            </a:r>
            <a:r>
              <a:rPr lang="en-US" dirty="0" smtClean="0"/>
              <a:t>).x - map(</a:t>
            </a:r>
            <a:r>
              <a:rPr lang="en-US" dirty="0" err="1" smtClean="0"/>
              <a:t>pos-eps.yxy</a:t>
            </a:r>
            <a:r>
              <a:rPr lang="en-US" dirty="0" smtClean="0"/>
              <a:t>).x,</a:t>
            </a:r>
          </a:p>
          <a:p>
            <a:r>
              <a:rPr lang="en-US" dirty="0" smtClean="0"/>
              <a:t>        map(</a:t>
            </a:r>
            <a:r>
              <a:rPr lang="en-US" dirty="0" err="1" smtClean="0"/>
              <a:t>pos+eps.yyx</a:t>
            </a:r>
            <a:r>
              <a:rPr lang="en-US" dirty="0" smtClean="0"/>
              <a:t>).x - map(</a:t>
            </a:r>
            <a:r>
              <a:rPr lang="en-US" dirty="0" err="1" smtClean="0"/>
              <a:t>pos-eps.yyx</a:t>
            </a:r>
            <a:r>
              <a:rPr lang="en-US" dirty="0" smtClean="0"/>
              <a:t>).x );</a:t>
            </a:r>
          </a:p>
          <a:p>
            <a:r>
              <a:rPr lang="en-US" dirty="0" smtClean="0"/>
              <a:t>    return normalize(nor);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float </a:t>
            </a:r>
            <a:r>
              <a:rPr lang="en-US" dirty="0" err="1" smtClean="0"/>
              <a:t>calcAO</a:t>
            </a:r>
            <a:r>
              <a:rPr lang="en-US" dirty="0" smtClean="0"/>
              <a:t>( in vec3 </a:t>
            </a:r>
            <a:r>
              <a:rPr lang="en-US" dirty="0" err="1" smtClean="0"/>
              <a:t>pos</a:t>
            </a:r>
            <a:r>
              <a:rPr lang="en-US" dirty="0" smtClean="0"/>
              <a:t>, in vec3 nor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occ</a:t>
            </a:r>
            <a:r>
              <a:rPr lang="en-US" dirty="0" smtClean="0"/>
              <a:t> = 0.0;</a:t>
            </a:r>
          </a:p>
          <a:p>
            <a:r>
              <a:rPr lang="en-US" dirty="0" smtClean="0"/>
              <a:t>    float </a:t>
            </a:r>
            <a:r>
              <a:rPr lang="en-US" dirty="0" err="1" smtClean="0"/>
              <a:t>sca</a:t>
            </a:r>
            <a:r>
              <a:rPr lang="en-US" dirty="0" smtClean="0"/>
              <a:t> = 1.0;</a:t>
            </a:r>
          </a:p>
          <a:p>
            <a:r>
              <a:rPr lang="en-US" dirty="0" smtClean="0"/>
              <a:t>    for(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&lt;5; </a:t>
            </a:r>
            <a:r>
              <a:rPr lang="en-US" dirty="0" err="1" smtClean="0"/>
              <a:t>i</a:t>
            </a:r>
            <a:r>
              <a:rPr lang="en-US" dirty="0" smtClean="0"/>
              <a:t>++ )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hr</a:t>
            </a:r>
            <a:r>
              <a:rPr lang="en-US" dirty="0" smtClean="0"/>
              <a:t> = 0.01 + 0.12*float(</a:t>
            </a:r>
            <a:r>
              <a:rPr lang="en-US" dirty="0" err="1" smtClean="0"/>
              <a:t>i</a:t>
            </a:r>
            <a:r>
              <a:rPr lang="en-US" dirty="0" smtClean="0"/>
              <a:t>)/4.0;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aopos</a:t>
            </a:r>
            <a:r>
              <a:rPr lang="en-US" dirty="0" smtClean="0"/>
              <a:t> =  nor * </a:t>
            </a:r>
            <a:r>
              <a:rPr lang="en-US" dirty="0" err="1" smtClean="0"/>
              <a:t>hr</a:t>
            </a:r>
            <a:r>
              <a:rPr lang="en-US" dirty="0" smtClean="0"/>
              <a:t> + </a:t>
            </a:r>
            <a:r>
              <a:rPr lang="en-US" dirty="0" err="1" smtClean="0"/>
              <a:t>pos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dd</a:t>
            </a:r>
            <a:r>
              <a:rPr lang="en-US" dirty="0" smtClean="0"/>
              <a:t> = map( </a:t>
            </a:r>
            <a:r>
              <a:rPr lang="en-US" dirty="0" err="1" smtClean="0"/>
              <a:t>aopos</a:t>
            </a:r>
            <a:r>
              <a:rPr lang="en-US" dirty="0" smtClean="0"/>
              <a:t> ).x;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occ</a:t>
            </a:r>
            <a:r>
              <a:rPr lang="en-US" dirty="0" smtClean="0"/>
              <a:t> += -(</a:t>
            </a:r>
            <a:r>
              <a:rPr lang="en-US" dirty="0" err="1" smtClean="0"/>
              <a:t>dd-hr</a:t>
            </a:r>
            <a:r>
              <a:rPr lang="en-US" dirty="0" smtClean="0"/>
              <a:t>)*</a:t>
            </a:r>
            <a:r>
              <a:rPr lang="en-US" dirty="0" err="1" smtClean="0"/>
              <a:t>sca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sca</a:t>
            </a:r>
            <a:r>
              <a:rPr lang="en-US" dirty="0" smtClean="0"/>
              <a:t> *= 0.95;</a:t>
            </a:r>
          </a:p>
          <a:p>
            <a:r>
              <a:rPr lang="en-US" dirty="0" smtClean="0"/>
              <a:t>    }</a:t>
            </a:r>
          </a:p>
          <a:p>
            <a:r>
              <a:rPr lang="en-US" dirty="0" smtClean="0"/>
              <a:t>    return clamp( 1.0 - 3.0*</a:t>
            </a:r>
            <a:r>
              <a:rPr lang="en-US" dirty="0" err="1" smtClean="0"/>
              <a:t>occ</a:t>
            </a:r>
            <a:r>
              <a:rPr lang="en-US" dirty="0" smtClean="0"/>
              <a:t>, 0.0, 1.0 );    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vec3 render( in vec3 </a:t>
            </a:r>
            <a:r>
              <a:rPr lang="en-US" dirty="0" err="1" smtClean="0"/>
              <a:t>ro</a:t>
            </a:r>
            <a:r>
              <a:rPr lang="en-US" dirty="0" smtClean="0"/>
              <a:t>, in vec3 </a:t>
            </a:r>
            <a:r>
              <a:rPr lang="en-US" dirty="0" err="1" smtClean="0"/>
              <a:t>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 </a:t>
            </a:r>
          </a:p>
          <a:p>
            <a:r>
              <a:rPr lang="en-US" dirty="0" smtClean="0"/>
              <a:t>    vec3 col = vec3(0.8, 0.9, 1.0); // Sky color</a:t>
            </a:r>
          </a:p>
          <a:p>
            <a:r>
              <a:rPr lang="en-US" dirty="0" smtClean="0"/>
              <a:t>    vec2 res = </a:t>
            </a:r>
            <a:r>
              <a:rPr lang="en-US" dirty="0" err="1" smtClean="0"/>
              <a:t>castRay</a:t>
            </a:r>
            <a:r>
              <a:rPr lang="en-US" dirty="0" smtClean="0"/>
              <a:t>(</a:t>
            </a:r>
            <a:r>
              <a:rPr lang="en-US" dirty="0" err="1" smtClean="0"/>
              <a:t>ro,rd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float t = </a:t>
            </a:r>
            <a:r>
              <a:rPr lang="en-US" dirty="0" err="1" smtClean="0"/>
              <a:t>res.x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float m = </a:t>
            </a:r>
            <a:r>
              <a:rPr lang="en-US" dirty="0" err="1" smtClean="0"/>
              <a:t>res.y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if( m&gt;-0.5 )  // Ray intersects a surface</a:t>
            </a:r>
          </a:p>
          <a:p>
            <a:r>
              <a:rPr lang="en-US" dirty="0" smtClean="0"/>
              <a:t>    {</a:t>
            </a:r>
          </a:p>
          <a:p>
            <a:r>
              <a:rPr lang="en-US" dirty="0" smtClean="0"/>
              <a:t>        vec3 </a:t>
            </a:r>
            <a:r>
              <a:rPr lang="en-US" dirty="0" err="1" smtClean="0"/>
              <a:t>pos</a:t>
            </a:r>
            <a:r>
              <a:rPr lang="en-US" dirty="0" smtClean="0"/>
              <a:t> = </a:t>
            </a:r>
            <a:r>
              <a:rPr lang="en-US" dirty="0" err="1" smtClean="0"/>
              <a:t>ro</a:t>
            </a:r>
            <a:r>
              <a:rPr lang="en-US" dirty="0" smtClean="0"/>
              <a:t> + t*</a:t>
            </a:r>
            <a:r>
              <a:rPr lang="en-US" dirty="0" err="1" smtClean="0"/>
              <a:t>rd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vec3 nor = </a:t>
            </a:r>
            <a:r>
              <a:rPr lang="en-US" dirty="0" err="1" smtClean="0"/>
              <a:t>calcNormal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        vec3 ref = reflect( </a:t>
            </a:r>
            <a:r>
              <a:rPr lang="en-US" dirty="0" err="1" smtClean="0"/>
              <a:t>rd</a:t>
            </a:r>
            <a:r>
              <a:rPr lang="en-US" dirty="0" smtClean="0"/>
              <a:t>, nor 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// material        </a:t>
            </a:r>
          </a:p>
          <a:p>
            <a:r>
              <a:rPr lang="en-US" dirty="0" smtClean="0"/>
              <a:t>        col = 0.45 + 0.3*sin( vec3(0.05,0.08,0.10)*(m-1.0) 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if( m&lt;1.5 )</a:t>
            </a:r>
          </a:p>
          <a:p>
            <a:r>
              <a:rPr lang="en-US" dirty="0" smtClean="0"/>
              <a:t>        {</a:t>
            </a:r>
          </a:p>
          <a:p>
            <a:r>
              <a:rPr lang="en-US" dirty="0" smtClean="0"/>
              <a:t>            float f = mod( floor(5.0*</a:t>
            </a:r>
            <a:r>
              <a:rPr lang="en-US" dirty="0" err="1" smtClean="0"/>
              <a:t>pos.z</a:t>
            </a:r>
            <a:r>
              <a:rPr lang="en-US" dirty="0" smtClean="0"/>
              <a:t>) + floor(5.0*</a:t>
            </a:r>
            <a:r>
              <a:rPr lang="en-US" dirty="0" err="1" smtClean="0"/>
              <a:t>pos.x</a:t>
            </a:r>
            <a:r>
              <a:rPr lang="en-US" dirty="0" smtClean="0"/>
              <a:t>), 2.0);</a:t>
            </a:r>
          </a:p>
          <a:p>
            <a:r>
              <a:rPr lang="en-US" dirty="0" smtClean="0"/>
              <a:t>            col = 0.4 + 0.1*f*vec3(1.0);</a:t>
            </a:r>
          </a:p>
          <a:p>
            <a:r>
              <a:rPr lang="en-US" dirty="0" smtClean="0"/>
              <a:t>        }</a:t>
            </a:r>
          </a:p>
          <a:p>
            <a:endParaRPr lang="en-US" dirty="0" smtClean="0"/>
          </a:p>
          <a:p>
            <a:r>
              <a:rPr lang="en-US" dirty="0" smtClean="0"/>
              <a:t>        // </a:t>
            </a:r>
            <a:r>
              <a:rPr lang="en-US" dirty="0" err="1" smtClean="0"/>
              <a:t>lighitng</a:t>
            </a:r>
            <a:r>
              <a:rPr lang="en-US" dirty="0" smtClean="0"/>
              <a:t>        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occ</a:t>
            </a:r>
            <a:r>
              <a:rPr lang="en-US" dirty="0" smtClean="0"/>
              <a:t> = </a:t>
            </a:r>
            <a:r>
              <a:rPr lang="en-US" dirty="0" err="1" smtClean="0"/>
              <a:t>calcAO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, nor );</a:t>
            </a:r>
          </a:p>
          <a:p>
            <a:r>
              <a:rPr lang="en-US" dirty="0" smtClean="0"/>
              <a:t>        vec3  </a:t>
            </a:r>
            <a:r>
              <a:rPr lang="en-US" dirty="0" err="1" smtClean="0"/>
              <a:t>lig</a:t>
            </a:r>
            <a:r>
              <a:rPr lang="en-US" dirty="0" smtClean="0"/>
              <a:t> = normalize( vec3(-0.6, 0.7, -0.5)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amb</a:t>
            </a:r>
            <a:r>
              <a:rPr lang="en-US" dirty="0" smtClean="0"/>
              <a:t> = clamp( 0.5+0.5*</a:t>
            </a:r>
            <a:r>
              <a:rPr lang="en-US" dirty="0" err="1" smtClean="0"/>
              <a:t>nor.y</a:t>
            </a:r>
            <a:r>
              <a:rPr lang="en-US" dirty="0" smtClean="0"/>
              <a:t>, 0.0, 1.0 );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dif</a:t>
            </a:r>
            <a:r>
              <a:rPr lang="en-US" dirty="0" smtClean="0"/>
              <a:t> = clamp( dot( nor, </a:t>
            </a:r>
            <a:r>
              <a:rPr lang="en-US" dirty="0" err="1" smtClean="0"/>
              <a:t>lig</a:t>
            </a:r>
            <a:r>
              <a:rPr lang="en-US" dirty="0" smtClean="0"/>
              <a:t> ), 0.0, 1.0 );</a:t>
            </a:r>
          </a:p>
          <a:p>
            <a:r>
              <a:rPr lang="en-US" dirty="0" smtClean="0"/>
              <a:t>        float bac = clamp( dot( nor, normalize(vec3(-lig.x,0.0,-lig.z))), 0.0, 1.0 )*clamp( 1.0-pos.y,0.0,1.0);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dom</a:t>
            </a:r>
            <a:r>
              <a:rPr lang="en-US" dirty="0" smtClean="0"/>
              <a:t> = </a:t>
            </a:r>
            <a:r>
              <a:rPr lang="en-US" dirty="0" err="1" smtClean="0"/>
              <a:t>smoothstep</a:t>
            </a:r>
            <a:r>
              <a:rPr lang="en-US" dirty="0" smtClean="0"/>
              <a:t>( -0.1, 0.1, </a:t>
            </a:r>
            <a:r>
              <a:rPr lang="en-US" dirty="0" err="1" smtClean="0"/>
              <a:t>ref.y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fre</a:t>
            </a:r>
            <a:r>
              <a:rPr lang="en-US" dirty="0" smtClean="0"/>
              <a:t> = pow( clamp(1.0+dot(</a:t>
            </a:r>
            <a:r>
              <a:rPr lang="en-US" dirty="0" err="1" smtClean="0"/>
              <a:t>nor,rd</a:t>
            </a:r>
            <a:r>
              <a:rPr lang="en-US" dirty="0" smtClean="0"/>
              <a:t>),0.0,1.0), 2.0 );</a:t>
            </a:r>
          </a:p>
          <a:p>
            <a:r>
              <a:rPr lang="en-US" dirty="0" smtClean="0"/>
              <a:t>        float </a:t>
            </a:r>
            <a:r>
              <a:rPr lang="en-US" dirty="0" err="1" smtClean="0"/>
              <a:t>spe</a:t>
            </a:r>
            <a:r>
              <a:rPr lang="en-US" dirty="0" smtClean="0"/>
              <a:t> = pow(clamp( dot( ref, </a:t>
            </a:r>
            <a:r>
              <a:rPr lang="en-US" dirty="0" err="1" smtClean="0"/>
              <a:t>lig</a:t>
            </a:r>
            <a:r>
              <a:rPr lang="en-US" dirty="0" smtClean="0"/>
              <a:t> ), 0.0, 1.0 ),16.0);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dif</a:t>
            </a:r>
            <a:r>
              <a:rPr lang="en-US" dirty="0" smtClean="0"/>
              <a:t> *= </a:t>
            </a:r>
            <a:r>
              <a:rPr lang="en-US" dirty="0" err="1" smtClean="0"/>
              <a:t>softshadow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, </a:t>
            </a:r>
            <a:r>
              <a:rPr lang="en-US" dirty="0" err="1" smtClean="0"/>
              <a:t>lig</a:t>
            </a:r>
            <a:r>
              <a:rPr lang="en-US" dirty="0" smtClean="0"/>
              <a:t>, 0.02, 2.5 );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dom</a:t>
            </a:r>
            <a:r>
              <a:rPr lang="en-US" dirty="0" smtClean="0"/>
              <a:t> *= </a:t>
            </a:r>
            <a:r>
              <a:rPr lang="en-US" dirty="0" err="1" smtClean="0"/>
              <a:t>softshadow</a:t>
            </a:r>
            <a:r>
              <a:rPr lang="en-US" dirty="0" smtClean="0"/>
              <a:t>( </a:t>
            </a:r>
            <a:r>
              <a:rPr lang="en-US" dirty="0" err="1" smtClean="0"/>
              <a:t>pos</a:t>
            </a:r>
            <a:r>
              <a:rPr lang="en-US" dirty="0" smtClean="0"/>
              <a:t>, ref, 0.02, 2.5 );</a:t>
            </a:r>
          </a:p>
          <a:p>
            <a:endParaRPr lang="en-US" dirty="0" smtClean="0"/>
          </a:p>
          <a:p>
            <a:r>
              <a:rPr lang="en-US" dirty="0" smtClean="0"/>
              <a:t>        vec3 </a:t>
            </a:r>
            <a:r>
              <a:rPr lang="en-US" dirty="0" err="1" smtClean="0"/>
              <a:t>brdf</a:t>
            </a:r>
            <a:r>
              <a:rPr lang="en-US" dirty="0" smtClean="0"/>
              <a:t> = vec3(0.0);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1.20*</a:t>
            </a:r>
            <a:r>
              <a:rPr lang="en-US" dirty="0" err="1" smtClean="0"/>
              <a:t>dif</a:t>
            </a:r>
            <a:r>
              <a:rPr lang="en-US" dirty="0" smtClean="0"/>
              <a:t>*vec3(1.00,0.90,0.60);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1.20*</a:t>
            </a:r>
            <a:r>
              <a:rPr lang="en-US" dirty="0" err="1" smtClean="0"/>
              <a:t>spe</a:t>
            </a:r>
            <a:r>
              <a:rPr lang="en-US" dirty="0" smtClean="0"/>
              <a:t>*vec3(1.00,0.90,0.60)*</a:t>
            </a:r>
            <a:r>
              <a:rPr lang="en-US" dirty="0" err="1" smtClean="0"/>
              <a:t>dif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0.30*</a:t>
            </a:r>
            <a:r>
              <a:rPr lang="en-US" dirty="0" err="1" smtClean="0"/>
              <a:t>amb</a:t>
            </a:r>
            <a:r>
              <a:rPr lang="en-US" dirty="0" smtClean="0"/>
              <a:t>*vec3(0.50,0.70,1.00)*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0.40*</a:t>
            </a:r>
            <a:r>
              <a:rPr lang="en-US" dirty="0" err="1" smtClean="0"/>
              <a:t>dom</a:t>
            </a:r>
            <a:r>
              <a:rPr lang="en-US" dirty="0" smtClean="0"/>
              <a:t>*vec3(0.50,0.70,1.00)*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0.30*bac*vec3(0.25,0.25,0.25)*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0.40*</a:t>
            </a:r>
            <a:r>
              <a:rPr lang="en-US" dirty="0" err="1" smtClean="0"/>
              <a:t>fre</a:t>
            </a:r>
            <a:r>
              <a:rPr lang="en-US" dirty="0" smtClean="0"/>
              <a:t>*vec3(1.00,1.00,1.00)*</a:t>
            </a:r>
            <a:r>
              <a:rPr lang="en-US" dirty="0" err="1" smtClean="0"/>
              <a:t>occ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brdf</a:t>
            </a:r>
            <a:r>
              <a:rPr lang="en-US" dirty="0" smtClean="0"/>
              <a:t> += 0.02;</a:t>
            </a:r>
          </a:p>
          <a:p>
            <a:r>
              <a:rPr lang="en-US" dirty="0" smtClean="0"/>
              <a:t>        col = col*</a:t>
            </a:r>
            <a:r>
              <a:rPr lang="en-US" dirty="0" err="1" smtClean="0"/>
              <a:t>brdf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    col = mix( col, vec3(0.8,0.9,1.0), 1.0-exp( -0.0005*t*t ) );</a:t>
            </a:r>
          </a:p>
          <a:p>
            <a:r>
              <a:rPr lang="en-US" dirty="0" smtClean="0"/>
              <a:t>    }</a:t>
            </a:r>
          </a:p>
          <a:p>
            <a:endParaRPr lang="en-US" dirty="0" smtClean="0"/>
          </a:p>
          <a:p>
            <a:r>
              <a:rPr lang="en-US" dirty="0" smtClean="0"/>
              <a:t>    return vec3( clamp(col,0.0,1.0)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mat3 </a:t>
            </a:r>
            <a:r>
              <a:rPr lang="en-US" dirty="0" err="1" smtClean="0"/>
              <a:t>setCamera</a:t>
            </a:r>
            <a:r>
              <a:rPr lang="en-US" dirty="0" smtClean="0"/>
              <a:t>( in vec3 </a:t>
            </a:r>
            <a:r>
              <a:rPr lang="en-US" dirty="0" err="1" smtClean="0"/>
              <a:t>ro</a:t>
            </a:r>
            <a:r>
              <a:rPr lang="en-US" dirty="0" smtClean="0"/>
              <a:t>, in vec3 ta, float </a:t>
            </a:r>
            <a:r>
              <a:rPr lang="en-US" dirty="0" err="1" smtClean="0"/>
              <a:t>cr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cw</a:t>
            </a:r>
            <a:r>
              <a:rPr lang="en-US" dirty="0" smtClean="0"/>
              <a:t> = normalize(ta-</a:t>
            </a:r>
            <a:r>
              <a:rPr lang="en-US" dirty="0" err="1" smtClean="0"/>
              <a:t>ro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cp</a:t>
            </a:r>
            <a:r>
              <a:rPr lang="en-US" dirty="0" smtClean="0"/>
              <a:t> = vec3(sin(</a:t>
            </a:r>
            <a:r>
              <a:rPr lang="en-US" dirty="0" err="1" smtClean="0"/>
              <a:t>cr</a:t>
            </a:r>
            <a:r>
              <a:rPr lang="en-US" dirty="0" smtClean="0"/>
              <a:t>), cos(</a:t>
            </a:r>
            <a:r>
              <a:rPr lang="en-US" dirty="0" err="1" smtClean="0"/>
              <a:t>cr</a:t>
            </a:r>
            <a:r>
              <a:rPr lang="en-US" dirty="0" smtClean="0"/>
              <a:t>),0.0);</a:t>
            </a:r>
          </a:p>
          <a:p>
            <a:r>
              <a:rPr lang="en-US" dirty="0" smtClean="0"/>
              <a:t>    vec3 cu = normalize( cross(</a:t>
            </a:r>
            <a:r>
              <a:rPr lang="en-US" dirty="0" err="1" smtClean="0"/>
              <a:t>cw,cp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cv = normalize( cross(</a:t>
            </a:r>
            <a:r>
              <a:rPr lang="en-US" dirty="0" err="1" smtClean="0"/>
              <a:t>cu,cw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return mat3( cu, cv, </a:t>
            </a:r>
            <a:r>
              <a:rPr lang="en-US" dirty="0" err="1" smtClean="0"/>
              <a:t>cw</a:t>
            </a:r>
            <a:r>
              <a:rPr lang="en-US" dirty="0" smtClean="0"/>
              <a:t> 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void </a:t>
            </a:r>
            <a:r>
              <a:rPr lang="en-US" dirty="0" err="1" smtClean="0"/>
              <a:t>mainImage</a:t>
            </a:r>
            <a:r>
              <a:rPr lang="en-US" dirty="0" smtClean="0"/>
              <a:t>( out vec4 </a:t>
            </a:r>
            <a:r>
              <a:rPr lang="en-US" dirty="0" err="1" smtClean="0"/>
              <a:t>fragColor</a:t>
            </a:r>
            <a:r>
              <a:rPr lang="en-US" dirty="0" smtClean="0"/>
              <a:t>, in vec2 </a:t>
            </a:r>
            <a:r>
              <a:rPr lang="en-US" dirty="0" err="1" smtClean="0"/>
              <a:t>fragCoord</a:t>
            </a:r>
            <a:r>
              <a:rPr lang="en-US" dirty="0" smtClean="0"/>
              <a:t> 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vec2 q = </a:t>
            </a:r>
            <a:r>
              <a:rPr lang="en-US" dirty="0" err="1" smtClean="0"/>
              <a:t>fragCoord.xy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p = -1.0+2.0*q;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p.x</a:t>
            </a:r>
            <a:r>
              <a:rPr lang="en-US" dirty="0" smtClean="0"/>
              <a:t> *= </a:t>
            </a:r>
            <a:r>
              <a:rPr lang="en-US" dirty="0" err="1" smtClean="0"/>
              <a:t>iResolution.x</a:t>
            </a:r>
            <a:r>
              <a:rPr lang="en-US" dirty="0" smtClean="0"/>
              <a:t>/</a:t>
            </a:r>
            <a:r>
              <a:rPr lang="en-US" dirty="0" err="1" smtClean="0"/>
              <a:t>iResolution.y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vec2 </a:t>
            </a:r>
            <a:r>
              <a:rPr lang="en-US" dirty="0" err="1" smtClean="0"/>
              <a:t>mo</a:t>
            </a:r>
            <a:r>
              <a:rPr lang="en-US" dirty="0" smtClean="0"/>
              <a:t> = </a:t>
            </a:r>
            <a:r>
              <a:rPr lang="en-US" dirty="0" err="1" smtClean="0"/>
              <a:t>iMouse.xy</a:t>
            </a:r>
            <a:r>
              <a:rPr lang="en-US" dirty="0" smtClean="0"/>
              <a:t>/</a:t>
            </a:r>
            <a:r>
              <a:rPr lang="en-US" dirty="0" err="1" smtClean="0"/>
              <a:t>iResolution.xy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	 </a:t>
            </a:r>
          </a:p>
          <a:p>
            <a:r>
              <a:rPr lang="en-US" dirty="0" smtClean="0"/>
              <a:t>    float time = 15.0 + </a:t>
            </a:r>
            <a:r>
              <a:rPr lang="en-US" dirty="0" err="1" smtClean="0"/>
              <a:t>iGlobalTime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    // camera	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ro</a:t>
            </a:r>
            <a:r>
              <a:rPr lang="en-US" dirty="0" smtClean="0"/>
              <a:t> = vec3( -0.5+3.5*cos(0.1*time + 6.0*</a:t>
            </a:r>
            <a:r>
              <a:rPr lang="en-US" dirty="0" err="1" smtClean="0"/>
              <a:t>mo.x</a:t>
            </a:r>
            <a:r>
              <a:rPr lang="en-US" dirty="0" smtClean="0"/>
              <a:t>), 1.0 + 2.0*</a:t>
            </a:r>
            <a:r>
              <a:rPr lang="en-US" dirty="0" err="1" smtClean="0"/>
              <a:t>mo.y</a:t>
            </a:r>
            <a:r>
              <a:rPr lang="en-US" dirty="0" smtClean="0"/>
              <a:t>, 0.5 + 3.5*sin(0.1*time + 6.0*</a:t>
            </a:r>
            <a:r>
              <a:rPr lang="en-US" dirty="0" err="1" smtClean="0"/>
              <a:t>mo.x</a:t>
            </a:r>
            <a:r>
              <a:rPr lang="en-US" dirty="0" smtClean="0"/>
              <a:t>) );</a:t>
            </a:r>
          </a:p>
          <a:p>
            <a:r>
              <a:rPr lang="en-US" dirty="0" smtClean="0"/>
              <a:t>    vec3 ta = vec3( -0.5, -0.4, 0.5 );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    // camera-to-world transformation</a:t>
            </a:r>
          </a:p>
          <a:p>
            <a:r>
              <a:rPr lang="en-US" dirty="0" smtClean="0"/>
              <a:t>    mat3 ca = </a:t>
            </a:r>
            <a:r>
              <a:rPr lang="en-US" dirty="0" err="1" smtClean="0"/>
              <a:t>setCamera</a:t>
            </a:r>
            <a:r>
              <a:rPr lang="en-US" dirty="0" smtClean="0"/>
              <a:t>( </a:t>
            </a:r>
            <a:r>
              <a:rPr lang="en-US" dirty="0" err="1" smtClean="0"/>
              <a:t>ro</a:t>
            </a:r>
            <a:r>
              <a:rPr lang="en-US" dirty="0" smtClean="0"/>
              <a:t>, ta, 0.0 );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    // ray direction</a:t>
            </a:r>
          </a:p>
          <a:p>
            <a:r>
              <a:rPr lang="en-US" dirty="0" smtClean="0"/>
              <a:t>    vec3 </a:t>
            </a:r>
            <a:r>
              <a:rPr lang="en-US" dirty="0" err="1" smtClean="0"/>
              <a:t>rd</a:t>
            </a:r>
            <a:r>
              <a:rPr lang="en-US" dirty="0" smtClean="0"/>
              <a:t> = ca * normalize( vec3(p.xy,2.0) );</a:t>
            </a:r>
          </a:p>
          <a:p>
            <a:endParaRPr lang="en-US" dirty="0" smtClean="0"/>
          </a:p>
          <a:p>
            <a:r>
              <a:rPr lang="en-US" dirty="0" smtClean="0"/>
              <a:t>    // render	</a:t>
            </a:r>
          </a:p>
          <a:p>
            <a:r>
              <a:rPr lang="en-US" dirty="0" smtClean="0"/>
              <a:t>    vec3 col = render( </a:t>
            </a:r>
            <a:r>
              <a:rPr lang="en-US" dirty="0" err="1" smtClean="0"/>
              <a:t>ro</a:t>
            </a:r>
            <a:r>
              <a:rPr lang="en-US" dirty="0" smtClean="0"/>
              <a:t>, </a:t>
            </a:r>
            <a:r>
              <a:rPr lang="en-US" dirty="0" err="1" smtClean="0"/>
              <a:t>rd</a:t>
            </a:r>
            <a:r>
              <a:rPr lang="en-US" dirty="0" smtClean="0"/>
              <a:t> );</a:t>
            </a:r>
          </a:p>
          <a:p>
            <a:endParaRPr lang="en-US" dirty="0" smtClean="0"/>
          </a:p>
          <a:p>
            <a:r>
              <a:rPr lang="en-US" dirty="0" smtClean="0"/>
              <a:t>    col = pow( col, vec3(0.4545) ); // Gamma correct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fragColor</a:t>
            </a:r>
            <a:r>
              <a:rPr lang="en-US" dirty="0" smtClean="0"/>
              <a:t>=vec4( col, 1.0 );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5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https://www.shadertoy.com/view/MsXGWr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Ray equation</a:t>
            </a:r>
            <a:r>
              <a:rPr lang="en-US" baseline="0" dirty="0" smtClean="0"/>
              <a:t> is explicit.  Sphere equation is implicit.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Substitute explicit equation into implicit one and solve for t.  Same as finding the roots.</a:t>
            </a:r>
          </a:p>
          <a:p>
            <a:endParaRPr lang="en-US" dirty="0" smtClean="0"/>
          </a:p>
          <a:p>
            <a:r>
              <a:rPr lang="en-US" dirty="0" smtClean="0"/>
              <a:t>P – ray origin</a:t>
            </a:r>
          </a:p>
          <a:p>
            <a:r>
              <a:rPr lang="en-US" dirty="0" smtClean="0"/>
              <a:t>w – ray direction</a:t>
            </a:r>
          </a:p>
          <a:p>
            <a:r>
              <a:rPr lang="en-US" dirty="0" smtClean="0"/>
              <a:t>t – “time” along ray</a:t>
            </a:r>
          </a:p>
          <a:p>
            <a:endParaRPr lang="en-US" dirty="0" smtClean="0"/>
          </a:p>
          <a:p>
            <a:r>
              <a:rPr lang="en-US" dirty="0" smtClean="0"/>
              <a:t>X – point on sphere</a:t>
            </a:r>
          </a:p>
          <a:p>
            <a:r>
              <a:rPr lang="en-US" dirty="0" smtClean="0"/>
              <a:t>C – center of sphere</a:t>
            </a:r>
          </a:p>
          <a:p>
            <a:endParaRPr lang="en-US" dirty="0" smtClean="0"/>
          </a:p>
          <a:p>
            <a:r>
              <a:rPr lang="en-US" dirty="0" smtClean="0"/>
              <a:t>g(t) = 0 at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Likely loops forever.</a:t>
            </a:r>
          </a:p>
          <a:p>
            <a:endParaRPr lang="en-US" dirty="0" smtClean="0"/>
          </a:p>
          <a:p>
            <a:r>
              <a:rPr lang="en-US" dirty="0" smtClean="0"/>
              <a:t>Ray intersecting the surface likely won’t hit exactly g(t) == 0.</a:t>
            </a:r>
          </a:p>
          <a:p>
            <a:endParaRPr lang="en-US" dirty="0" smtClean="0"/>
          </a:p>
          <a:p>
            <a:r>
              <a:rPr lang="en-US" dirty="0" smtClean="0"/>
              <a:t>Some rays won’t intersect the surface.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Max distance bound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Check when g cross from + to 0/-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Could also binary search in</a:t>
            </a:r>
            <a:r>
              <a:rPr lang="en-US" baseline="0" dirty="0" smtClean="0"/>
              <a:t> the final [t_n-1, </a:t>
            </a:r>
            <a:r>
              <a:rPr lang="en-US" baseline="0" dirty="0" err="1" smtClean="0"/>
              <a:t>t_n</a:t>
            </a:r>
            <a:r>
              <a:rPr lang="en-US" baseline="0" dirty="0" smtClean="0"/>
              <a:t>] interval to fine a closer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529FE-D620-46C3-85AB-7D3BFC9B5D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5F24-E4B1-4144-BEBC-10B16699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0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8CC2-956E-45DE-9A63-8656C186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B4DD-8C3E-4916-AFF6-635E59F8F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1E71-0304-44EC-9C02-17D54F45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FB66-E5B5-4331-834C-17A2D5D6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1EFB-EC74-4F8D-B419-19CC87CAD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4962-38EE-4350-8470-D28BDA59A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B322A-C5E6-49F5-87D8-45A3EDE1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1E37-8EB0-459B-BBCD-BC5F7696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A505-4DDB-45AD-9EBD-2B31CCB3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4E7C-A96C-4E7F-9D31-F66EBF6CC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FBB0AAF-5531-4F2F-B1A2-A630B0E71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MsXGW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graphics.cs.williams.edu/courses/cs371/f14/reading/implici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williams.edu/courses/cs371/f14/reading/implici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williams.edu/courses/cs371/f14/reading/implici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williams.edu/courses/cs371/f14/reading/implici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williams.edu/courses/cs371/f14/reading/implici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adertoy.com/view/Xds3zN" TargetMode="External"/><Relationship Id="rId4" Type="http://schemas.openxmlformats.org/officeDocument/2006/relationships/hyperlink" Target="http://www.iquilezles.org/www/material/nvscene2008/rwwtt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mnop.com/raymarch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material/nvscene2008/rwwtt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uilezles.org/www/articles/distfunctions/distfunctions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view/Xds3z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williams.edu/courses/cs371/f14/reading/implicit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rtualglobebook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compute.dtu.dk/pubdb/views/edoc_download.php/6392/pdf/imm6392.pdf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ompute.dtu.dk/pubdb/views/edoc_download.php/6392/pdf/imm639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demo:%20http://www.iamnop.com/raymarch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amnop.com/raymarch/" TargetMode="Externa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dertoy.com/n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globebook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globebook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globebook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rtualglobeboo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irtualglobebook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858000" cy="2209800"/>
          </a:xfrm>
        </p:spPr>
        <p:txBody>
          <a:bodyPr/>
          <a:lstStyle/>
          <a:p>
            <a:r>
              <a:rPr lang="en-US" sz="4600" dirty="0" smtClean="0"/>
              <a:t>Ray Marching</a:t>
            </a:r>
            <a:endParaRPr lang="en-US" sz="4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CIS 565 - </a:t>
            </a:r>
            <a:r>
              <a:rPr lang="en-US" sz="2800" dirty="0" smtClean="0"/>
              <a:t>Fall 2015</a:t>
            </a:r>
            <a:endParaRPr lang="en-US" sz="2800" dirty="0"/>
          </a:p>
        </p:txBody>
      </p:sp>
      <p:pic>
        <p:nvPicPr>
          <p:cNvPr id="5" name="Picture 4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19" y="0"/>
            <a:ext cx="6089581" cy="15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Ray Marching with Distance Functions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446" y="6596390"/>
            <a:ext cx="3754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Screenshot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https://</a:t>
            </a:r>
            <a:r>
              <a:rPr lang="en-US" sz="1050" dirty="0" smtClean="0">
                <a:hlinkClick r:id="rId3"/>
              </a:rPr>
              <a:t>www.shadertoy.com/view/MsXGWr</a:t>
            </a:r>
            <a:endParaRPr lang="en-US" sz="105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154" y="2228427"/>
            <a:ext cx="4953691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smtClean="0"/>
              <a:t>Ray:</a:t>
            </a:r>
          </a:p>
          <a:p>
            <a:r>
              <a:rPr lang="en-US" dirty="0" smtClean="0"/>
              <a:t>Sphere:</a:t>
            </a:r>
          </a:p>
          <a:p>
            <a:r>
              <a:rPr lang="en-US" dirty="0" smtClean="0"/>
              <a:t>Root equation: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 is only variable</a:t>
            </a:r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dirty="0">
                <a:solidFill>
                  <a:srgbClr val="FFC000"/>
                </a:solidFill>
              </a:rPr>
              <a:t>numerical</a:t>
            </a:r>
            <a:r>
              <a:rPr lang="en-US" dirty="0"/>
              <a:t> ray </a:t>
            </a:r>
            <a:r>
              <a:rPr lang="en-US" dirty="0" smtClean="0"/>
              <a:t>intersection</a:t>
            </a:r>
          </a:p>
          <a:p>
            <a:pPr marL="742950" lvl="2" indent="-342900">
              <a:buSzPct val="75000"/>
            </a:pPr>
            <a:r>
              <a:rPr lang="en-US" sz="2800" dirty="0"/>
              <a:t>(Yes, this also has an </a:t>
            </a:r>
            <a:r>
              <a:rPr lang="en-US" sz="2800" dirty="0">
                <a:solidFill>
                  <a:srgbClr val="FFC000"/>
                </a:solidFill>
              </a:rPr>
              <a:t>analytic</a:t>
            </a:r>
            <a:r>
              <a:rPr lang="en-US" sz="2800" dirty="0"/>
              <a:t> solution)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Marching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95489"/>
            <a:ext cx="1209844" cy="200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3081" y="6596390"/>
            <a:ext cx="5230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E</a:t>
            </a:r>
            <a:r>
              <a:rPr lang="en-US" sz="1050" dirty="0" smtClean="0"/>
              <a:t>quations </a:t>
            </a:r>
            <a:r>
              <a:rPr lang="en-US" sz="1050" dirty="0"/>
              <a:t>from </a:t>
            </a:r>
            <a:r>
              <a:rPr lang="en-US" sz="1050" dirty="0">
                <a:hlinkClick r:id="rId4"/>
              </a:rPr>
              <a:t>http://</a:t>
            </a:r>
            <a:r>
              <a:rPr lang="en-US" sz="1050" dirty="0" smtClean="0">
                <a:hlinkClick r:id="rId4"/>
              </a:rPr>
              <a:t>graphics.cs.williams.edu/courses/cs371/f14/reading/implicit.pdf</a:t>
            </a: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809885"/>
            <a:ext cx="1505160" cy="238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324230"/>
            <a:ext cx="2333951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Marching: First 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4827" y="6596390"/>
            <a:ext cx="49391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graphics.cs.williams.edu/courses/cs371/f14/reading/implicit.pdf</a:t>
            </a:r>
            <a:endParaRPr lang="en-US" sz="10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49" y="2495218"/>
            <a:ext cx="4124901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Marching: Fixed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4827" y="6596390"/>
            <a:ext cx="49391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graphics.cs.williams.edu/courses/cs371/f14/reading/implicit.pdf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94" y="2542849"/>
            <a:ext cx="8326012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0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Marching with Fixed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(over analytic intersection)</a:t>
            </a:r>
          </a:p>
          <a:p>
            <a:pPr lvl="1"/>
            <a:r>
              <a:rPr lang="en-US" dirty="0" smtClean="0"/>
              <a:t>Simple to implement</a:t>
            </a:r>
          </a:p>
          <a:p>
            <a:pPr lvl="1"/>
            <a:r>
              <a:rPr lang="en-US" dirty="0" smtClean="0"/>
              <a:t>Works for any implicitly defined surface</a:t>
            </a:r>
          </a:p>
          <a:p>
            <a:pPr lvl="1"/>
            <a:r>
              <a:rPr lang="en-US" dirty="0" smtClean="0"/>
              <a:t>Extends to participating media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Can miss non-convex geometry</a:t>
            </a:r>
          </a:p>
          <a:p>
            <a:pPr lvl="1"/>
            <a:r>
              <a:rPr lang="en-US" dirty="0" smtClean="0"/>
              <a:t>Linear time instead of constant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2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Distance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3886200"/>
          </a:xfrm>
        </p:spPr>
        <p:txBody>
          <a:bodyPr/>
          <a:lstStyle/>
          <a:p>
            <a:r>
              <a:rPr lang="en-US" dirty="0" smtClean="0"/>
              <a:t>The function,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h(X)</a:t>
            </a:r>
            <a:r>
              <a:rPr lang="en-US" dirty="0" smtClean="0"/>
              <a:t>, is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/>
              <a:t> outside the surface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at the surface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/>
              <a:t> inside the surface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h(X)</a:t>
            </a:r>
            <a:r>
              <a:rPr lang="en-US" dirty="0" smtClean="0"/>
              <a:t> &lt;= distance to the surface</a:t>
            </a:r>
          </a:p>
          <a:p>
            <a:r>
              <a:rPr lang="en-US" dirty="0" smtClean="0"/>
              <a:t>Requires embedded manifold without boundary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334000" y="1981200"/>
            <a:ext cx="3657600" cy="304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400800" y="3124200"/>
            <a:ext cx="1524000" cy="15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1538" y="211300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01538" y="37396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01538" y="28310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5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Marching: Sphere Tracing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4827" y="6596390"/>
            <a:ext cx="49391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graphics.cs.williams.edu/courses/cs371/f14/reading/implicit.pdf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3" y="2653362"/>
            <a:ext cx="8768635" cy="27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61" y="76042"/>
            <a:ext cx="8629079" cy="65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68" y="157004"/>
            <a:ext cx="8540664" cy="64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4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1" y="76043"/>
            <a:ext cx="8613298" cy="65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3"/>
              </a:rPr>
              <a:t>Numerical Methods for Ray Tracing Implicitly Defined Surfaces</a:t>
            </a:r>
            <a:r>
              <a:rPr lang="en-US" sz="2400" dirty="0"/>
              <a:t> by Morgan </a:t>
            </a:r>
            <a:r>
              <a:rPr lang="en-US" sz="2400" dirty="0" smtClean="0"/>
              <a:t>McGuire</a:t>
            </a:r>
          </a:p>
          <a:p>
            <a:r>
              <a:rPr lang="en-US" sz="2400" dirty="0">
                <a:hlinkClick r:id="rId4"/>
              </a:rPr>
              <a:t>Rendering Worlds with Two Triangles with raytracing on the GPU in 4096 bytes</a:t>
            </a:r>
            <a:r>
              <a:rPr lang="en-US" sz="2400" dirty="0"/>
              <a:t> by Inigo </a:t>
            </a:r>
            <a:r>
              <a:rPr lang="en-US" sz="2400" dirty="0" err="1"/>
              <a:t>Quilez</a:t>
            </a:r>
            <a:endParaRPr lang="en-US" sz="2400" dirty="0"/>
          </a:p>
          <a:p>
            <a:r>
              <a:rPr lang="en-US" sz="2400" dirty="0" smtClean="0">
                <a:hlinkClick r:id="rId5"/>
              </a:rPr>
              <a:t>Distance function examples</a:t>
            </a:r>
            <a:r>
              <a:rPr lang="en-US" sz="2400" dirty="0" smtClean="0"/>
              <a:t> by </a:t>
            </a:r>
            <a:r>
              <a:rPr lang="en-US" sz="2400" dirty="0"/>
              <a:t>Inigo </a:t>
            </a:r>
            <a:r>
              <a:rPr lang="en-US" sz="2400" dirty="0" err="1" smtClean="0"/>
              <a:t>Quilez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24" y="-157"/>
            <a:ext cx="8750153" cy="65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" y="76200"/>
            <a:ext cx="8651241" cy="65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2" y="0"/>
            <a:ext cx="8737736" cy="65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3" y="15557"/>
            <a:ext cx="8711254" cy="65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on boundaries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39" y="1676400"/>
            <a:ext cx="6410922" cy="4868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987" y="6596390"/>
            <a:ext cx="29033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4"/>
              </a:rPr>
              <a:t>http://www.iamnop.com/raymarch</a:t>
            </a:r>
            <a:r>
              <a:rPr lang="en-US" sz="1050" dirty="0" smtClean="0">
                <a:hlinkClick r:id="rId4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781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64" y="-35141"/>
            <a:ext cx="8735673" cy="66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357" y="6596390"/>
            <a:ext cx="4549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Slide 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www.iquilezles.org/www/material/nvscene2008/rwwtt.pdf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9" y="131775"/>
            <a:ext cx="8573143" cy="64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4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7350" y="6596390"/>
            <a:ext cx="50866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Content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www.iquilezles.org/www/articles/distfunctions/distfunctions.htm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3" y="2208402"/>
            <a:ext cx="8987634" cy="1296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3" y="4080171"/>
            <a:ext cx="8987634" cy="14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Functions Reference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706" y="1828279"/>
            <a:ext cx="6182588" cy="373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8643" y="5638800"/>
            <a:ext cx="43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www.shadertoy.com/view/Xds3zN</a:t>
            </a:r>
            <a:endParaRPr lang="en-US" dirty="0" smtClean="0"/>
          </a:p>
          <a:p>
            <a:pPr algn="ctr"/>
            <a:r>
              <a:rPr lang="en-US" dirty="0" smtClean="0"/>
              <a:t>By Inigo </a:t>
            </a:r>
            <a:r>
              <a:rPr lang="en-US" dirty="0" err="1" smtClean="0"/>
              <a:t>Quilez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4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with Ray Marching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normal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apply the lighting model and use secondary rays for effects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4833" y="6596390"/>
            <a:ext cx="5149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Equation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graphics.cs.williams.edu/courses/cs371/f14/reading/implicit.pdf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01" y="2976499"/>
            <a:ext cx="5534797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Ray Casting in a Fragment </a:t>
            </a:r>
            <a:r>
              <a:rPr lang="en-US" sz="4000" dirty="0" err="1" smtClean="0"/>
              <a:t>Shader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47800"/>
            <a:ext cx="6477000" cy="485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3684" y="6596390"/>
            <a:ext cx="2560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Figure from </a:t>
            </a:r>
            <a:r>
              <a:rPr lang="en-US" sz="1050" dirty="0">
                <a:hlinkClick r:id="rId4"/>
              </a:rPr>
              <a:t>http://virtualglobebook.com</a:t>
            </a:r>
            <a:r>
              <a:rPr lang="en-US" sz="1050" dirty="0" smtClean="0">
                <a:hlinkClick r:id="rId4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16047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Shadows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91" y="4276429"/>
            <a:ext cx="4239217" cy="2124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40" y="1828800"/>
            <a:ext cx="7134318" cy="2276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3489" y="6596390"/>
            <a:ext cx="60805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Content </a:t>
            </a:r>
            <a:r>
              <a:rPr lang="en-US" sz="1050" dirty="0"/>
              <a:t>from </a:t>
            </a:r>
            <a:r>
              <a:rPr lang="en-US" sz="1050" dirty="0">
                <a:hlinkClick r:id="rId5"/>
              </a:rPr>
              <a:t>http://</a:t>
            </a:r>
            <a:r>
              <a:rPr lang="en-US" sz="1050" dirty="0" smtClean="0">
                <a:hlinkClick r:id="rId5"/>
              </a:rPr>
              <a:t>www2.compute.dtu.dk/pubdb/views/edoc_download.php/6392/pdf/imm6392.pdf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78997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Occlusion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3489" y="6596390"/>
            <a:ext cx="60805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Content </a:t>
            </a:r>
            <a:r>
              <a:rPr lang="en-US" sz="1050" dirty="0"/>
              <a:t>from </a:t>
            </a:r>
            <a:r>
              <a:rPr lang="en-US" sz="1050" dirty="0">
                <a:hlinkClick r:id="rId3"/>
              </a:rPr>
              <a:t>http://</a:t>
            </a:r>
            <a:r>
              <a:rPr lang="en-US" sz="1050" dirty="0" smtClean="0">
                <a:hlinkClick r:id="rId3"/>
              </a:rPr>
              <a:t>www2.compute.dtu.dk/pubdb/views/edoc_download.php/6392/pdf/imm6392.pdf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800"/>
            <a:ext cx="4582164" cy="352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155" y="1828800"/>
            <a:ext cx="3842845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399" y="3453058"/>
            <a:ext cx="3477489" cy="21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99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/>
              <a:t>2011 - Nop </a:t>
            </a:r>
            <a:r>
              <a:rPr lang="en-US" dirty="0" err="1"/>
              <a:t>Jiarathanakul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247" y="1676400"/>
            <a:ext cx="5881506" cy="4591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1980" y="6345793"/>
            <a:ext cx="366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://www.iamnop.com/raymarch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33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Getting Started with Shadertoy</a:t>
            </a:r>
            <a:endParaRPr lang="en-US" dirty="0" smtClean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669" y="1804987"/>
            <a:ext cx="6062662" cy="4391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5956" y="6260068"/>
            <a:ext cx="347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www.shadertoy.com/new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3582" y="6596390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is in the slide notes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54" y="1828268"/>
            <a:ext cx="6220693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sphere and a plane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3582" y="6596390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is in the slide notes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59" y="1828268"/>
            <a:ext cx="6144482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Lighting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3582" y="6596390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is in the slide notes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27" y="1847321"/>
            <a:ext cx="6239746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6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Ambient Occlusion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3582" y="6596390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is in the slide notes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53" y="1828279"/>
            <a:ext cx="6220693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Soft Shadows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3582" y="6596390"/>
            <a:ext cx="1760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Code is in the slide notes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43" y="1828268"/>
            <a:ext cx="619211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47800"/>
            <a:ext cx="6477000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Ray Casting in a Fragment </a:t>
            </a:r>
            <a:r>
              <a:rPr lang="en-US" sz="4000" dirty="0" err="1" smtClean="0"/>
              <a:t>Shader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83684" y="6596390"/>
            <a:ext cx="2560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Figure from </a:t>
            </a:r>
            <a:r>
              <a:rPr lang="en-US" sz="1050" dirty="0">
                <a:hlinkClick r:id="rId3"/>
              </a:rPr>
              <a:t>http://virtualglobebook.com</a:t>
            </a:r>
            <a:r>
              <a:rPr lang="en-US" sz="1050" dirty="0" smtClean="0">
                <a:hlinkClick r:id="rId3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3973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47800"/>
            <a:ext cx="6477000" cy="485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Ray Casting in a Fragment </a:t>
            </a:r>
            <a:r>
              <a:rPr lang="en-US" sz="4000" dirty="0" err="1" smtClean="0"/>
              <a:t>Shader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83684" y="6596390"/>
            <a:ext cx="2560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Figure from </a:t>
            </a:r>
            <a:r>
              <a:rPr lang="en-US" sz="1050" dirty="0">
                <a:hlinkClick r:id="rId3"/>
              </a:rPr>
              <a:t>http://virtualglobebook.com</a:t>
            </a:r>
            <a:r>
              <a:rPr lang="en-US" sz="1050" dirty="0" smtClean="0">
                <a:hlinkClick r:id="rId3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0960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Ray Marching in a Fragment </a:t>
            </a:r>
            <a:r>
              <a:rPr lang="en-US" sz="3600" dirty="0" err="1" smtClean="0"/>
              <a:t>Shader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83684" y="6596390"/>
            <a:ext cx="2560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Figure from </a:t>
            </a:r>
            <a:r>
              <a:rPr lang="en-US" sz="1050" dirty="0">
                <a:hlinkClick r:id="rId3"/>
              </a:rPr>
              <a:t>http://virtualglobebook.com</a:t>
            </a:r>
            <a:r>
              <a:rPr lang="en-US" sz="1050" dirty="0" smtClean="0">
                <a:hlinkClick r:id="rId3"/>
              </a:rPr>
              <a:t>/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858"/>
            <a:ext cx="9144000" cy="42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858"/>
            <a:ext cx="9144000" cy="4223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Ray Marching in a Fragment </a:t>
            </a:r>
            <a:r>
              <a:rPr lang="en-US" sz="3600" dirty="0" err="1" smtClean="0"/>
              <a:t>Shader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83684" y="6596390"/>
            <a:ext cx="2560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Figure from </a:t>
            </a:r>
            <a:r>
              <a:rPr lang="en-US" sz="1050" dirty="0">
                <a:hlinkClick r:id="rId4"/>
              </a:rPr>
              <a:t>http://virtualglobebook.com</a:t>
            </a:r>
            <a:r>
              <a:rPr lang="en-US" sz="1050" dirty="0" smtClean="0">
                <a:hlinkClick r:id="rId4"/>
              </a:rPr>
              <a:t>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76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Ray Marching in a Fragment </a:t>
            </a:r>
            <a:r>
              <a:rPr lang="en-US" sz="3600" dirty="0" err="1" smtClean="0"/>
              <a:t>Shader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583684" y="6596390"/>
            <a:ext cx="2560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 smtClean="0"/>
              <a:t>Figure from </a:t>
            </a:r>
            <a:r>
              <a:rPr lang="en-US" sz="1050" dirty="0">
                <a:hlinkClick r:id="rId2"/>
              </a:rPr>
              <a:t>http://virtualglobebook.com</a:t>
            </a:r>
            <a:r>
              <a:rPr lang="en-US" sz="1050" dirty="0" smtClean="0">
                <a:hlinkClick r:id="rId2"/>
              </a:rPr>
              <a:t>/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4127"/>
            <a:ext cx="8329612" cy="31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Ray Marching with Distance Functions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triangles (or one)</a:t>
            </a:r>
          </a:p>
          <a:p>
            <a:pPr lvl="1"/>
            <a:r>
              <a:rPr lang="en-US" dirty="0" smtClean="0"/>
              <a:t>No explicit geometry</a:t>
            </a:r>
          </a:p>
          <a:p>
            <a:r>
              <a:rPr lang="en-US" dirty="0" smtClean="0"/>
              <a:t>Ray cast in the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Each happens in </a:t>
            </a:r>
            <a:r>
              <a:rPr lang="en-US" dirty="0" smtClean="0">
                <a:solidFill>
                  <a:srgbClr val="FFC000"/>
                </a:solidFill>
              </a:rPr>
              <a:t>parallel</a:t>
            </a:r>
          </a:p>
          <a:p>
            <a:r>
              <a:rPr lang="en-US" dirty="0" smtClean="0"/>
              <a:t>Take </a:t>
            </a:r>
            <a:r>
              <a:rPr lang="en-US" dirty="0" smtClean="0">
                <a:solidFill>
                  <a:srgbClr val="FFC000"/>
                </a:solidFill>
              </a:rPr>
              <a:t>big steps</a:t>
            </a:r>
            <a:r>
              <a:rPr lang="en-US" dirty="0" smtClean="0"/>
              <a:t> along the ray</a:t>
            </a:r>
          </a:p>
          <a:p>
            <a:r>
              <a:rPr lang="en-US" dirty="0" smtClean="0"/>
              <a:t>Distance function returns the minimum distance to a surface from 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1845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22877</TotalTime>
  <Words>1829</Words>
  <Application>Microsoft Office PowerPoint</Application>
  <PresentationFormat>On-screen Show (4:3)</PresentationFormat>
  <Paragraphs>895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Courier New</vt:lpstr>
      <vt:lpstr>Times New Roman</vt:lpstr>
      <vt:lpstr>Wingdings</vt:lpstr>
      <vt:lpstr>Pixel</vt:lpstr>
      <vt:lpstr>Ray Marching</vt:lpstr>
      <vt:lpstr>Acknowledgments</vt:lpstr>
      <vt:lpstr>Ray Casting in a Fragment Shader</vt:lpstr>
      <vt:lpstr>Ray Casting in a Fragment Shader</vt:lpstr>
      <vt:lpstr>Ray Casting in a Fragment Shader</vt:lpstr>
      <vt:lpstr>Ray Marching in a Fragment Shader</vt:lpstr>
      <vt:lpstr>Ray Marching in a Fragment Shader</vt:lpstr>
      <vt:lpstr>Ray Marching in a Fragment Shader</vt:lpstr>
      <vt:lpstr>Ray Marching with Distance Functions</vt:lpstr>
      <vt:lpstr>Ray Marching with Distance Functions</vt:lpstr>
      <vt:lpstr>Ray Marching Example</vt:lpstr>
      <vt:lpstr>Ray Marching: First Try</vt:lpstr>
      <vt:lpstr>Ray Marching: Fixed Steps</vt:lpstr>
      <vt:lpstr>Ray Marching with Fixed Steps</vt:lpstr>
      <vt:lpstr>Signed Distance Functions</vt:lpstr>
      <vt:lpstr>Ray Marching: Sphere Tracing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Slow on boundaries</vt:lpstr>
      <vt:lpstr>PowerPoint Presentation</vt:lpstr>
      <vt:lpstr>PowerPoint Presentation</vt:lpstr>
      <vt:lpstr>Operators</vt:lpstr>
      <vt:lpstr>Distance Functions Reference</vt:lpstr>
      <vt:lpstr>Shading with Ray Marching</vt:lpstr>
      <vt:lpstr>Soft Shadows</vt:lpstr>
      <vt:lpstr>Ambient Occlusion</vt:lpstr>
      <vt:lpstr>Spring 2011 - Nop Jiarathanakul </vt:lpstr>
      <vt:lpstr>Getting Started with Shadertoy</vt:lpstr>
      <vt:lpstr>A sphere</vt:lpstr>
      <vt:lpstr>A sphere and a plane</vt:lpstr>
      <vt:lpstr>With Lighting</vt:lpstr>
      <vt:lpstr>With Ambient Occlusion</vt:lpstr>
      <vt:lpstr>With Soft Shadows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541</cp:revision>
  <cp:lastPrinted>2012-04-15T19:43:04Z</cp:lastPrinted>
  <dcterms:created xsi:type="dcterms:W3CDTF">2011-01-14T02:17:40Z</dcterms:created>
  <dcterms:modified xsi:type="dcterms:W3CDTF">2015-10-11T19:20:25Z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